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42"/>
  </p:notesMasterIdLst>
  <p:handoutMasterIdLst>
    <p:handoutMasterId r:id="rId43"/>
  </p:handoutMasterIdLst>
  <p:sldIdLst>
    <p:sldId id="378" r:id="rId5"/>
    <p:sldId id="419" r:id="rId6"/>
    <p:sldId id="289" r:id="rId7"/>
    <p:sldId id="290" r:id="rId8"/>
    <p:sldId id="359" r:id="rId9"/>
    <p:sldId id="427" r:id="rId10"/>
    <p:sldId id="472" r:id="rId11"/>
    <p:sldId id="425" r:id="rId12"/>
    <p:sldId id="424" r:id="rId13"/>
    <p:sldId id="473" r:id="rId14"/>
    <p:sldId id="417" r:id="rId15"/>
    <p:sldId id="452" r:id="rId16"/>
    <p:sldId id="416" r:id="rId17"/>
    <p:sldId id="474" r:id="rId18"/>
    <p:sldId id="405" r:id="rId19"/>
    <p:sldId id="430" r:id="rId20"/>
    <p:sldId id="433" r:id="rId21"/>
    <p:sldId id="471" r:id="rId22"/>
    <p:sldId id="461" r:id="rId23"/>
    <p:sldId id="464" r:id="rId24"/>
    <p:sldId id="463" r:id="rId25"/>
    <p:sldId id="410" r:id="rId26"/>
    <p:sldId id="426" r:id="rId27"/>
    <p:sldId id="460" r:id="rId28"/>
    <p:sldId id="475" r:id="rId29"/>
    <p:sldId id="476" r:id="rId30"/>
    <p:sldId id="363" r:id="rId31"/>
    <p:sldId id="364" r:id="rId32"/>
    <p:sldId id="365" r:id="rId33"/>
    <p:sldId id="366" r:id="rId34"/>
    <p:sldId id="437" r:id="rId35"/>
    <p:sldId id="438" r:id="rId36"/>
    <p:sldId id="400" r:id="rId37"/>
    <p:sldId id="411" r:id="rId38"/>
    <p:sldId id="415" r:id="rId39"/>
    <p:sldId id="423" r:id="rId40"/>
    <p:sldId id="343"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re Slides - Life's Journey: Introduction" id="{2791D53B-BDFA-4C4A-B70F-E229CCFB3A92}">
          <p14:sldIdLst>
            <p14:sldId id="378"/>
          </p14:sldIdLst>
        </p14:section>
        <p14:section name="Life's Journey: We're With You From Day One" id="{FE47C672-9CA1-46B0-95B3-60DF8B525163}">
          <p14:sldIdLst/>
        </p14:section>
        <p14:section name="Life's Journey: We're With You When You Start Work" id="{B29D7102-FEC2-48F6-A6F5-3BEC5BA8AF98}">
          <p14:sldIdLst/>
        </p14:section>
        <p14:section name="Life's Journey: We're There For Your Wedding" id="{3C150F3C-06C8-4862-9E3C-A215E14E5702}">
          <p14:sldIdLst/>
        </p14:section>
        <p14:section name="Life's Journey: We're There If The Unexpected Happens" id="{726DD7F1-E507-4A3A-BABE-0A9677B05A47}">
          <p14:sldIdLst>
            <p14:sldId id="419"/>
            <p14:sldId id="289"/>
            <p14:sldId id="290"/>
            <p14:sldId id="359"/>
            <p14:sldId id="427"/>
            <p14:sldId id="472"/>
            <p14:sldId id="425"/>
            <p14:sldId id="424"/>
            <p14:sldId id="473"/>
            <p14:sldId id="417"/>
            <p14:sldId id="452"/>
            <p14:sldId id="416"/>
            <p14:sldId id="474"/>
            <p14:sldId id="405"/>
            <p14:sldId id="430"/>
            <p14:sldId id="433"/>
            <p14:sldId id="471"/>
            <p14:sldId id="461"/>
            <p14:sldId id="464"/>
            <p14:sldId id="463"/>
            <p14:sldId id="410"/>
            <p14:sldId id="426"/>
            <p14:sldId id="460"/>
            <p14:sldId id="475"/>
            <p14:sldId id="476"/>
          </p14:sldIdLst>
        </p14:section>
        <p14:section name="Life's Journey: We're There If You Lose Your Soulmate" id="{07DE13E8-2294-42BE-B383-023131AD5AE1}">
          <p14:sldIdLst/>
        </p14:section>
        <p14:section name="Life's Journey: We Wouldn't Miss Your Retirement Party" id="{F2288CB4-3714-49B1-A0BD-A0DAB2755E88}">
          <p14:sldIdLst/>
        </p14:section>
        <p14:section name="Life's Journey: We'll Be Here For Your Family In The Future" id="{63FFD892-A862-4F1B-AF5C-341138A54EB2}">
          <p14:sldIdLst/>
        </p14:section>
        <p14:section name="Core Slides - Life's Journey: Conclusion" id="{CD393308-2A6D-4559-A737-3DA41245F87A}">
          <p14:sldIdLst>
            <p14:sldId id="363"/>
            <p14:sldId id="364"/>
            <p14:sldId id="365"/>
            <p14:sldId id="366"/>
            <p14:sldId id="437"/>
            <p14:sldId id="438"/>
            <p14:sldId id="400"/>
            <p14:sldId id="411"/>
            <p14:sldId id="415"/>
            <p14:sldId id="423"/>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y, Kimberly" initials="PK" lastIdx="3" clrIdx="0">
    <p:extLst>
      <p:ext uri="{19B8F6BF-5375-455C-9EA6-DF929625EA0E}">
        <p15:presenceInfo xmlns:p15="http://schemas.microsoft.com/office/powerpoint/2012/main" userId="S-1-5-21-2587397230-3316739918-3431996274-312034" providerId="AD"/>
      </p:ext>
    </p:extLst>
  </p:cmAuthor>
  <p:cmAuthor id="2" name="Wendy Daily" initials="WD" lastIdx="19" clrIdx="1"/>
  <p:cmAuthor id="4" name="OISP OEEMP/Medicare Team" initials="df" lastIdx="4" clrIdx="2">
    <p:extLst>
      <p:ext uri="{19B8F6BF-5375-455C-9EA6-DF929625EA0E}">
        <p15:presenceInfo xmlns:p15="http://schemas.microsoft.com/office/powerpoint/2012/main" userId="OISP OEEMP/Medicare Team" providerId="None"/>
      </p:ext>
    </p:extLst>
  </p:cmAuthor>
  <p:cmAuthor id="5" name="Schultz, Jason P." initials="SJP" lastIdx="1" clrIdx="3">
    <p:extLst>
      <p:ext uri="{19B8F6BF-5375-455C-9EA6-DF929625EA0E}">
        <p15:presenceInfo xmlns:p15="http://schemas.microsoft.com/office/powerpoint/2012/main" userId="S-1-5-21-2587397230-3316739918-3431996274-246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56474"/>
    <a:srgbClr val="0082A0"/>
    <a:srgbClr val="14838D"/>
    <a:srgbClr val="007D7D"/>
    <a:srgbClr val="0F7B7D"/>
    <a:srgbClr val="358F92"/>
    <a:srgbClr val="C2D2DC"/>
    <a:srgbClr val="147D7F"/>
    <a:srgbClr val="80BF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347" autoAdjust="0"/>
    <p:restoredTop sz="72613" autoAdjust="0"/>
  </p:normalViewPr>
  <p:slideViewPr>
    <p:cSldViewPr snapToGrid="0">
      <p:cViewPr varScale="1">
        <p:scale>
          <a:sx n="62" d="100"/>
          <a:sy n="62" d="100"/>
        </p:scale>
        <p:origin x="1651" y="53"/>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6586"/>
    </p:cViewPr>
  </p:sorterViewPr>
  <p:notesViewPr>
    <p:cSldViewPr snapToGrid="0">
      <p:cViewPr varScale="1">
        <p:scale>
          <a:sx n="65" d="100"/>
          <a:sy n="65" d="100"/>
        </p:scale>
        <p:origin x="3125"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372" cy="466412"/>
          </a:xfrm>
          <a:prstGeom prst="rect">
            <a:avLst/>
          </a:prstGeom>
        </p:spPr>
        <p:txBody>
          <a:bodyPr vert="horz" lIns="91704" tIns="45853" rIns="91704" bIns="45853" rtlCol="0"/>
          <a:lstStyle>
            <a:lvl1pPr algn="l">
              <a:defRPr sz="1200"/>
            </a:lvl1pPr>
          </a:lstStyle>
          <a:p>
            <a:endParaRPr lang="en-US"/>
          </a:p>
        </p:txBody>
      </p:sp>
      <p:sp>
        <p:nvSpPr>
          <p:cNvPr id="3" name="Date Placeholder 2"/>
          <p:cNvSpPr>
            <a:spLocks noGrp="1"/>
          </p:cNvSpPr>
          <p:nvPr>
            <p:ph type="dt" sz="quarter" idx="1"/>
          </p:nvPr>
        </p:nvSpPr>
        <p:spPr>
          <a:xfrm>
            <a:off x="3970438" y="1"/>
            <a:ext cx="3038372" cy="466412"/>
          </a:xfrm>
          <a:prstGeom prst="rect">
            <a:avLst/>
          </a:prstGeom>
        </p:spPr>
        <p:txBody>
          <a:bodyPr vert="horz" lIns="91704" tIns="45853" rIns="91704" bIns="45853" rtlCol="0"/>
          <a:lstStyle>
            <a:lvl1pPr algn="r">
              <a:defRPr sz="1200"/>
            </a:lvl1pPr>
          </a:lstStyle>
          <a:p>
            <a:fld id="{350DFF5F-05AF-432E-BAAD-55DFFA8C3476}" type="datetimeFigureOut">
              <a:rPr lang="en-US" smtClean="0"/>
              <a:t>10/25/2021</a:t>
            </a:fld>
            <a:endParaRPr lang="en-US"/>
          </a:p>
        </p:txBody>
      </p:sp>
      <p:sp>
        <p:nvSpPr>
          <p:cNvPr id="4" name="Footer Placeholder 3"/>
          <p:cNvSpPr>
            <a:spLocks noGrp="1"/>
          </p:cNvSpPr>
          <p:nvPr>
            <p:ph type="ftr" sz="quarter" idx="2"/>
          </p:nvPr>
        </p:nvSpPr>
        <p:spPr>
          <a:xfrm>
            <a:off x="1" y="8829991"/>
            <a:ext cx="3038372" cy="466411"/>
          </a:xfrm>
          <a:prstGeom prst="rect">
            <a:avLst/>
          </a:prstGeom>
        </p:spPr>
        <p:txBody>
          <a:bodyPr vert="horz" lIns="91704" tIns="45853" rIns="91704" bIns="45853" rtlCol="0" anchor="b"/>
          <a:lstStyle>
            <a:lvl1pPr algn="l">
              <a:defRPr sz="1200"/>
            </a:lvl1pPr>
          </a:lstStyle>
          <a:p>
            <a:endParaRPr lang="en-US"/>
          </a:p>
        </p:txBody>
      </p:sp>
      <p:sp>
        <p:nvSpPr>
          <p:cNvPr id="5" name="Slide Number Placeholder 4"/>
          <p:cNvSpPr>
            <a:spLocks noGrp="1"/>
          </p:cNvSpPr>
          <p:nvPr>
            <p:ph type="sldNum" sz="quarter" idx="3"/>
          </p:nvPr>
        </p:nvSpPr>
        <p:spPr>
          <a:xfrm>
            <a:off x="3970438" y="8829991"/>
            <a:ext cx="3038372" cy="466411"/>
          </a:xfrm>
          <a:prstGeom prst="rect">
            <a:avLst/>
          </a:prstGeom>
        </p:spPr>
        <p:txBody>
          <a:bodyPr vert="horz" lIns="91704" tIns="45853" rIns="91704" bIns="45853" rtlCol="0" anchor="b"/>
          <a:lstStyle>
            <a:lvl1pPr algn="r">
              <a:defRPr sz="1200"/>
            </a:lvl1pPr>
          </a:lstStyle>
          <a:p>
            <a:fld id="{D88E7F0C-6F0E-45E6-A46F-B22D232BCD85}" type="slidenum">
              <a:rPr lang="en-US" smtClean="0"/>
              <a:t>‹#›</a:t>
            </a:fld>
            <a:endParaRPr lang="en-US"/>
          </a:p>
        </p:txBody>
      </p:sp>
    </p:spTree>
    <p:extLst>
      <p:ext uri="{BB962C8B-B14F-4D97-AF65-F5344CB8AC3E}">
        <p14:creationId xmlns:p14="http://schemas.microsoft.com/office/powerpoint/2010/main" val="3204565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9" y="0"/>
            <a:ext cx="3037840" cy="464820"/>
          </a:xfrm>
          <a:prstGeom prst="rect">
            <a:avLst/>
          </a:prstGeom>
        </p:spPr>
        <p:txBody>
          <a:bodyPr vert="horz" lIns="93155" tIns="46577" rIns="93155" bIns="46577" rtlCol="0"/>
          <a:lstStyle>
            <a:lvl1pPr algn="r">
              <a:defRPr sz="1200"/>
            </a:lvl1pPr>
          </a:lstStyle>
          <a:p>
            <a:fld id="{950E2B55-7368-4ED0-8184-9A69BA72962C}" type="datetimeFigureOut">
              <a:rPr lang="en-US" smtClean="0"/>
              <a:t>10/25/2021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5" tIns="46577" rIns="93155" bIns="4657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5" tIns="46577" rIns="93155"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5" tIns="46577" rIns="93155" bIns="46577" rtlCol="0" anchor="b"/>
          <a:lstStyle>
            <a:lvl1pPr algn="r">
              <a:defRPr sz="1200"/>
            </a:lvl1pPr>
          </a:lstStyle>
          <a:p>
            <a:fld id="{D8AD8C53-ECBC-44FC-9144-A8C38BDE651D}" type="slidenum">
              <a:rPr lang="en-US" smtClean="0"/>
              <a:t>‹#›</a:t>
            </a:fld>
            <a:endParaRPr lang="en-US"/>
          </a:p>
        </p:txBody>
      </p:sp>
    </p:spTree>
    <p:extLst>
      <p:ext uri="{BB962C8B-B14F-4D97-AF65-F5344CB8AC3E}">
        <p14:creationId xmlns:p14="http://schemas.microsoft.com/office/powerpoint/2010/main" val="416068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sa.gov/OACT/COLA/incomexcluded.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sa.gov/benefits/ss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52132"/>
            <a:fld id="{8E9F95B4-1FCC-46AE-A4E2-342D3367DB8A}" type="slidenum">
              <a:rPr lang="en-US" smtClean="0">
                <a:solidFill>
                  <a:prstClr val="black"/>
                </a:solidFill>
              </a:rPr>
              <a:pPr defTabSz="952132"/>
              <a:t>1</a:t>
            </a:fld>
            <a:endParaRPr lang="en-US" dirty="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701040" y="4260850"/>
            <a:ext cx="5608320" cy="4803140"/>
          </a:xfrm>
          <a:noFill/>
          <a:ln/>
        </p:spPr>
        <p:txBody>
          <a:bodyPr/>
          <a:lstStyle/>
          <a:p>
            <a:r>
              <a:rPr lang="en-US" sz="900" b="1" dirty="0">
                <a:solidFill>
                  <a:srgbClr val="FF0000"/>
                </a:solidFill>
              </a:rPr>
              <a:t>2021 Universal PowerPoint Master Copy – updated 10/6/2021</a:t>
            </a:r>
          </a:p>
          <a:p>
            <a:endParaRPr lang="en-US" sz="900" b="1" dirty="0">
              <a:solidFill>
                <a:srgbClr val="FF0000"/>
              </a:solidFill>
            </a:endParaRPr>
          </a:p>
          <a:p>
            <a:r>
              <a:rPr lang="en-US" sz="900" b="1" dirty="0">
                <a:solidFill>
                  <a:srgbClr val="FF0000"/>
                </a:solidFill>
              </a:rPr>
              <a:t>Notes to speaker:</a:t>
            </a:r>
          </a:p>
          <a:p>
            <a:endParaRPr lang="en-US" sz="900" dirty="0">
              <a:solidFill>
                <a:srgbClr val="FF0000"/>
              </a:solidFill>
              <a:cs typeface="Arial" charset="0"/>
            </a:endParaRPr>
          </a:p>
          <a:p>
            <a:r>
              <a:rPr lang="en-US" sz="900" dirty="0">
                <a:solidFill>
                  <a:srgbClr val="FF0000"/>
                </a:solidFill>
              </a:rPr>
              <a:t>You may want to add the name of the organization or event (seminar, conference, workshop, etc.) and the date of the event to this slide by clicking Insert, then clicking Text Box, and typing in the details. </a:t>
            </a:r>
          </a:p>
          <a:p>
            <a:endParaRPr lang="en-US" sz="900" u="sng" dirty="0">
              <a:solidFill>
                <a:srgbClr val="FF0000"/>
              </a:solidFill>
            </a:endParaRPr>
          </a:p>
          <a:p>
            <a:r>
              <a:rPr lang="en-US" sz="900" u="sng" dirty="0">
                <a:solidFill>
                  <a:srgbClr val="FF0000"/>
                </a:solidFill>
              </a:rPr>
              <a:t>DO NOT </a:t>
            </a:r>
            <a:r>
              <a:rPr lang="en-US" sz="900" dirty="0">
                <a:solidFill>
                  <a:srgbClr val="FF0000"/>
                </a:solidFill>
              </a:rPr>
              <a:t>remove the taxpayer expense disclaimer from this slide, as it is now required by law. </a:t>
            </a:r>
          </a:p>
          <a:p>
            <a:endParaRPr lang="en-US" sz="900" dirty="0">
              <a:solidFill>
                <a:srgbClr val="FF0000"/>
              </a:solidFill>
            </a:endParaRPr>
          </a:p>
          <a:p>
            <a:r>
              <a:rPr lang="en-US" sz="900" dirty="0">
                <a:solidFill>
                  <a:srgbClr val="FF0000"/>
                </a:solidFill>
              </a:rPr>
              <a:t>Be sure to thank the person who invited you to speak, thank the organization for making SSA a part of today’s event, and make a few introductory comments (such as how long you have worked at SSA, your job title, and why you feel Social Security is relevant to this event/organization). </a:t>
            </a:r>
          </a:p>
          <a:p>
            <a:pPr lvl="1" algn="just"/>
            <a:endParaRPr lang="en-US" sz="900" dirty="0">
              <a:solidFill>
                <a:srgbClr val="FF0000"/>
              </a:solidFill>
            </a:endParaRPr>
          </a:p>
          <a:p>
            <a:r>
              <a:rPr lang="en-US" sz="1000" b="1" u="sng" dirty="0"/>
              <a:t>BEGINNING OF SPEAKER’S FORMAL SCRIPT</a:t>
            </a:r>
            <a:r>
              <a:rPr lang="en-US" sz="1000" b="1" dirty="0"/>
              <a:t>:</a:t>
            </a:r>
          </a:p>
          <a:p>
            <a:pPr defTabSz="931543">
              <a:defRPr/>
            </a:pPr>
            <a:r>
              <a:rPr lang="en-US" sz="1100" dirty="0"/>
              <a:t>For more than 80 years, Social Security has helped secure today and tomorrow by providing benefits and financial protection for millions of people throughout their life’s journey. </a:t>
            </a:r>
          </a:p>
          <a:p>
            <a:endParaRPr lang="en-US" sz="1100" dirty="0"/>
          </a:p>
          <a:p>
            <a:r>
              <a:rPr lang="en-US" sz="1100" dirty="0"/>
              <a:t>Social Security touches the lives of every American, both directly and indirectly. As you consider the information that you are about to receive, I encourage you to think about all the ways Social Security has been linked to your life – and the lives of your loved ones. </a:t>
            </a:r>
            <a:endParaRPr lang="en-US" sz="1100" dirty="0">
              <a:solidFill>
                <a:srgbClr val="FF0000"/>
              </a:solidFill>
            </a:endParaRPr>
          </a:p>
        </p:txBody>
      </p:sp>
    </p:spTree>
    <p:extLst>
      <p:ext uri="{BB962C8B-B14F-4D97-AF65-F5344CB8AC3E}">
        <p14:creationId xmlns:p14="http://schemas.microsoft.com/office/powerpoint/2010/main" val="92431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sz="1100" dirty="0"/>
              <a:t>Processing an application for disability benefits can take three to five months. </a:t>
            </a:r>
          </a:p>
          <a:p>
            <a:pPr defTabSz="917235">
              <a:defRPr/>
            </a:pPr>
            <a:endParaRPr lang="en-US" sz="1100" dirty="0"/>
          </a:p>
          <a:p>
            <a:r>
              <a:rPr lang="en-US" dirty="0"/>
              <a:t>The information we need includes: </a:t>
            </a:r>
          </a:p>
          <a:p>
            <a:r>
              <a:rPr lang="en-US" dirty="0"/>
              <a:t>Your Social Security number; </a:t>
            </a:r>
          </a:p>
          <a:p>
            <a:r>
              <a:rPr lang="en-US" dirty="0"/>
              <a:t>Your birth or baptismal certificate; </a:t>
            </a:r>
          </a:p>
          <a:p>
            <a:r>
              <a:rPr lang="en-US" dirty="0"/>
              <a:t>Names, addresses, and phone numbers of the doctors, caseworkers, hospitals, and clinics that took care of you, and dates of your visits; </a:t>
            </a:r>
          </a:p>
          <a:p>
            <a:r>
              <a:rPr lang="en-US" dirty="0"/>
              <a:t>Names and dosage of all the medicine you take; </a:t>
            </a:r>
          </a:p>
          <a:p>
            <a:r>
              <a:rPr lang="en-US" dirty="0"/>
              <a:t>Medical records from your doctors, therapists, hospitals, clinics, and caseworkers that you already have in your possession; </a:t>
            </a:r>
          </a:p>
          <a:p>
            <a:r>
              <a:rPr lang="en-US" dirty="0"/>
              <a:t>Laboratory and test results; </a:t>
            </a:r>
          </a:p>
          <a:p>
            <a:r>
              <a:rPr lang="en-US" dirty="0"/>
              <a:t>A summary of where you worked and the kind of work you did; and </a:t>
            </a:r>
          </a:p>
          <a:p>
            <a:r>
              <a:rPr lang="en-US" dirty="0"/>
              <a:t>A copy of your most recent W-2 Form (Wage and Tax Statement) or, if you’re self-employed, your federal tax returns for the past year. </a:t>
            </a:r>
          </a:p>
          <a:p>
            <a:endParaRPr lang="en-US" dirty="0"/>
          </a:p>
          <a:p>
            <a:r>
              <a:rPr lang="en-US" dirty="0"/>
              <a:t>In addition to the basic application for disability benefits, you’ll also need to fill out other forms. One form collects information about your medical condition and how it affects your ability to work. Other forms give doctors, hospitals, and other health care professionals who have treated you, permission to send us information about your medical condition. </a:t>
            </a:r>
          </a:p>
          <a:p>
            <a:r>
              <a:rPr lang="en-US" dirty="0"/>
              <a:t>Don’t delay applying for benefits if you can’t get all of this information together quickly. We’ll help you get it. </a:t>
            </a:r>
            <a:endParaRPr lang="en-US" sz="1100" dirty="0"/>
          </a:p>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15</a:t>
            </a:fld>
            <a:endParaRPr lang="en-US"/>
          </a:p>
        </p:txBody>
      </p:sp>
    </p:spTree>
    <p:extLst>
      <p:ext uri="{BB962C8B-B14F-4D97-AF65-F5344CB8AC3E}">
        <p14:creationId xmlns:p14="http://schemas.microsoft.com/office/powerpoint/2010/main" val="407107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b="1" dirty="0"/>
              <a:t>Other Ways to Apply for SSI</a:t>
            </a:r>
          </a:p>
          <a:p>
            <a:pPr marL="171981" indent="-171981">
              <a:lnSpc>
                <a:spcPct val="150000"/>
              </a:lnSpc>
              <a:buFont typeface="Arial" panose="020B0604020202020204" pitchFamily="34" charset="0"/>
              <a:buChar char="•"/>
            </a:pPr>
            <a:r>
              <a:rPr lang="en-US" dirty="0"/>
              <a:t>By phone 1-800-772-1213</a:t>
            </a:r>
          </a:p>
          <a:p>
            <a:pPr marL="171981" indent="-171981">
              <a:lnSpc>
                <a:spcPct val="150000"/>
              </a:lnSpc>
              <a:buFont typeface="Arial" panose="020B0604020202020204" pitchFamily="34" charset="0"/>
              <a:buChar char="•"/>
            </a:pPr>
            <a:r>
              <a:rPr lang="en-US" dirty="0"/>
              <a:t>At our office</a:t>
            </a:r>
          </a:p>
          <a:p>
            <a:pPr defTabSz="917235">
              <a:defRPr/>
            </a:pPr>
            <a:endParaRPr lang="en-US" b="1" dirty="0"/>
          </a:p>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16</a:t>
            </a:fld>
            <a:endParaRPr lang="en-US"/>
          </a:p>
        </p:txBody>
      </p:sp>
    </p:spTree>
    <p:extLst>
      <p:ext uri="{BB962C8B-B14F-4D97-AF65-F5344CB8AC3E}">
        <p14:creationId xmlns:p14="http://schemas.microsoft.com/office/powerpoint/2010/main" val="2165268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another appointment</a:t>
            </a:r>
            <a:r>
              <a:rPr lang="en-US" baseline="0" dirty="0"/>
              <a:t> to update your living arrangement, income, and resource information.</a:t>
            </a:r>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17</a:t>
            </a:fld>
            <a:endParaRPr lang="en-US"/>
          </a:p>
        </p:txBody>
      </p:sp>
    </p:spTree>
    <p:extLst>
      <p:ext uri="{BB962C8B-B14F-4D97-AF65-F5344CB8AC3E}">
        <p14:creationId xmlns:p14="http://schemas.microsoft.com/office/powerpoint/2010/main" val="58277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https://www.ssa.gov/disability/professionals/bluebook</a:t>
            </a:r>
          </a:p>
          <a:p>
            <a:endParaRPr lang="en-US" dirty="0"/>
          </a:p>
          <a:p>
            <a:r>
              <a:rPr lang="en-US" dirty="0"/>
              <a:t>We use a five-step process to decide if you’re disabled. </a:t>
            </a:r>
          </a:p>
          <a:p>
            <a:r>
              <a:rPr lang="en-US" b="1" dirty="0"/>
              <a:t>1. Are you working? </a:t>
            </a:r>
            <a:endParaRPr lang="en-US" dirty="0"/>
          </a:p>
          <a:p>
            <a:r>
              <a:rPr lang="en-US" dirty="0"/>
              <a:t>If you’re working and your earnings average more than a certain amount each month, we generally won’t consider you to be disabled. The amount changes each year. For the current figure, see the annual </a:t>
            </a:r>
            <a:r>
              <a:rPr lang="en-US" i="1" dirty="0"/>
              <a:t>Update </a:t>
            </a:r>
            <a:r>
              <a:rPr lang="en-US" dirty="0"/>
              <a:t>(Publication No. 05-10003). </a:t>
            </a:r>
          </a:p>
          <a:p>
            <a:r>
              <a:rPr lang="en-US" dirty="0"/>
              <a:t>If you’re not working, or your monthly earnings average to the current amount or less, the state agency then looks at your medical condition. </a:t>
            </a:r>
          </a:p>
          <a:p>
            <a:r>
              <a:rPr lang="en-US" b="1" dirty="0"/>
              <a:t>2. Is your medical condition “severe”? </a:t>
            </a:r>
            <a:endParaRPr lang="en-US" dirty="0"/>
          </a:p>
          <a:p>
            <a:r>
              <a:rPr lang="en-US" dirty="0"/>
              <a:t>For you to be considered to have a disability by Social Security’s definition, your medical condition must significantly limit your ability to do basic work activities — such as lifting, standing, walking, sitting, and remembering — for at least 12 months. If your medical condition isn’t severe we won’t consider you to be disabled. If your condition is severe, we proceed to step three. </a:t>
            </a:r>
          </a:p>
          <a:p>
            <a:r>
              <a:rPr lang="en-US" b="1" dirty="0"/>
              <a:t>3. Does your impairment(s) meet or medically equal a listing? </a:t>
            </a:r>
            <a:endParaRPr lang="en-US" dirty="0"/>
          </a:p>
          <a:p>
            <a:r>
              <a:rPr lang="en-US" dirty="0"/>
              <a:t>Our list of impairments (https://www.ssa.gov/disability/professionals/bluebook/listing-impairments.htm) describes medical conditions that we consider severe enough to prevent a person from completing substantial gainful activity, regardless of age, education, or work experience. If your medical condition (or combination of medical conditions) isn’t on this list, the state agency looks to see if your condition is as severe as a condition on the list. If the severity of your medical condition meets or equals the severity of a listed impairment, the state agency will decide that you have a qualifying disability. If the severity of your condition doesn’t meet or equal the severity level of a listed impairment, the state agency goes on to step four. </a:t>
            </a:r>
          </a:p>
          <a:p>
            <a:r>
              <a:rPr lang="en-US" b="1" dirty="0"/>
              <a:t>4. Can you do the work you did before? </a:t>
            </a:r>
            <a:endParaRPr lang="en-US" dirty="0"/>
          </a:p>
          <a:p>
            <a:r>
              <a:rPr lang="en-US" dirty="0"/>
              <a:t>At this step, we decide if your medical impairment(s) prevents you from performing any of your past work. If it doesn’t, we’ll decide you don’t have a qualifying disability. If it does, we’ll proceed to step five. </a:t>
            </a:r>
          </a:p>
          <a:p>
            <a:r>
              <a:rPr lang="en-US" b="1" dirty="0"/>
              <a:t>5. Can you do any other type of work? </a:t>
            </a:r>
            <a:endParaRPr lang="en-US" dirty="0"/>
          </a:p>
          <a:p>
            <a:r>
              <a:rPr lang="en-US" dirty="0"/>
              <a:t>If you can’t do the work you did in the past, we look to see if there’s other work you can do despite your impairment(s). We consider your age, education, past work experience, and any skills you may have that could be used to do other work. If you can’t do other work, we’ll decide that you’re disabled. If you can do other work, we’ll decide that you don’t have a qualifying disability. </a:t>
            </a:r>
          </a:p>
          <a:p>
            <a:r>
              <a:rPr lang="en-US" b="1" dirty="0"/>
              <a:t>Special rules for blind people </a:t>
            </a:r>
            <a:endParaRPr lang="en-US" dirty="0"/>
          </a:p>
          <a:p>
            <a:r>
              <a:rPr lang="en-US" dirty="0"/>
              <a:t>There are special rules for people who are blind. For more information, ask for </a:t>
            </a:r>
            <a:r>
              <a:rPr lang="en-US" i="1" dirty="0"/>
              <a:t>If You Are Blind Or Have Low Vision—How We Can Help </a:t>
            </a:r>
            <a:r>
              <a:rPr lang="en-US" dirty="0"/>
              <a:t>(Publication No. 05-10052). </a:t>
            </a:r>
          </a:p>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18</a:t>
            </a:fld>
            <a:endParaRPr lang="en-US"/>
          </a:p>
        </p:txBody>
      </p:sp>
    </p:spTree>
    <p:extLst>
      <p:ext uri="{BB962C8B-B14F-4D97-AF65-F5344CB8AC3E}">
        <p14:creationId xmlns:p14="http://schemas.microsoft.com/office/powerpoint/2010/main" val="3711307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https://www.ssa.gov/ssi/text-report-ussi.htm</a:t>
            </a:r>
          </a:p>
        </p:txBody>
      </p:sp>
      <p:sp>
        <p:nvSpPr>
          <p:cNvPr id="4" name="Slide Number Placeholder 3"/>
          <p:cNvSpPr>
            <a:spLocks noGrp="1"/>
          </p:cNvSpPr>
          <p:nvPr>
            <p:ph type="sldNum" sz="quarter" idx="10"/>
          </p:nvPr>
        </p:nvSpPr>
        <p:spPr/>
        <p:txBody>
          <a:bodyPr/>
          <a:lstStyle/>
          <a:p>
            <a:fld id="{D8AD8C53-ECBC-44FC-9144-A8C38BDE651D}" type="slidenum">
              <a:rPr lang="en-US" smtClean="0"/>
              <a:t>19</a:t>
            </a:fld>
            <a:endParaRPr lang="en-US"/>
          </a:p>
        </p:txBody>
      </p:sp>
    </p:spTree>
    <p:extLst>
      <p:ext uri="{BB962C8B-B14F-4D97-AF65-F5344CB8AC3E}">
        <p14:creationId xmlns:p14="http://schemas.microsoft.com/office/powerpoint/2010/main" val="3851767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20</a:t>
            </a:fld>
            <a:endParaRPr lang="en-US"/>
          </a:p>
        </p:txBody>
      </p:sp>
    </p:spTree>
    <p:extLst>
      <p:ext uri="{BB962C8B-B14F-4D97-AF65-F5344CB8AC3E}">
        <p14:creationId xmlns:p14="http://schemas.microsoft.com/office/powerpoint/2010/main" val="3964443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 have an outstanding warrant for your arrest </a:t>
            </a:r>
            <a:endParaRPr lang="en-US" dirty="0"/>
          </a:p>
          <a:p>
            <a:r>
              <a:rPr lang="en-US" dirty="0"/>
              <a:t>You must tell us if you have an outstanding arrest warrant for any of the following felony offenses: </a:t>
            </a:r>
          </a:p>
          <a:p>
            <a:r>
              <a:rPr lang="en-US" dirty="0"/>
              <a:t>Flight to avoid prosecution or confinement; </a:t>
            </a:r>
          </a:p>
          <a:p>
            <a:r>
              <a:rPr lang="en-US" dirty="0"/>
              <a:t>Escape from custody; and </a:t>
            </a:r>
          </a:p>
          <a:p>
            <a:r>
              <a:rPr lang="en-US" dirty="0"/>
              <a:t>Flight-escape. </a:t>
            </a:r>
          </a:p>
          <a:p>
            <a:endParaRPr lang="en-US" dirty="0"/>
          </a:p>
          <a:p>
            <a:r>
              <a:rPr lang="en-US" dirty="0"/>
              <a:t>You can’t receive regular disability benefits, or any underpayments you may be due, for any month in which there is an outstanding arrest warrant for any of these felony offenses. </a:t>
            </a:r>
          </a:p>
          <a:p>
            <a:endParaRPr lang="en-US" dirty="0"/>
          </a:p>
          <a:p>
            <a:r>
              <a:rPr lang="en-US" b="1" dirty="0"/>
              <a:t>If you’re convicted of a crime </a:t>
            </a:r>
            <a:endParaRPr lang="en-US" dirty="0"/>
          </a:p>
          <a:p>
            <a:r>
              <a:rPr lang="en-US" dirty="0"/>
              <a:t>Tell Social Security right away if you’re convicted of a crime. Regular disability benefits, or any underpayments, that may be due aren’t paid for the months a person is confined for a crime, but any family members who are eligible for benefits based on that person’s work may continue to receive benefits. </a:t>
            </a:r>
          </a:p>
          <a:p>
            <a:r>
              <a:rPr lang="en-US" dirty="0"/>
              <a:t>Monthly benefits, or any underpayments that may be due, are usually not paid to someone who commits a crime and is confined to an institution by court order and at public expense. This applies if the person has been found: </a:t>
            </a:r>
          </a:p>
          <a:p>
            <a:r>
              <a:rPr lang="en-US" dirty="0"/>
              <a:t>Not guilty by reason of insanity or similar factors (such as mental disease, mental defect, or mental incompetence); or </a:t>
            </a:r>
          </a:p>
          <a:p>
            <a:r>
              <a:rPr lang="en-US" dirty="0"/>
              <a:t>Incompetent to stand trial. </a:t>
            </a:r>
          </a:p>
          <a:p>
            <a:endParaRPr lang="en-US" dirty="0"/>
          </a:p>
          <a:p>
            <a:r>
              <a:rPr lang="en-US" b="1" dirty="0"/>
              <a:t>If you violate a condition of parole or probation </a:t>
            </a:r>
            <a:endParaRPr lang="en-US" dirty="0"/>
          </a:p>
          <a:p>
            <a:r>
              <a:rPr lang="en-US" dirty="0"/>
              <a:t>You must tell us if you’re violating a condition of your probation or parole imposed under federal or state law. You can’t receive regular disability benefits or any underpayment that may be due for any month in which you violate a condition of your probation or parole. </a:t>
            </a:r>
          </a:p>
        </p:txBody>
      </p:sp>
      <p:sp>
        <p:nvSpPr>
          <p:cNvPr id="4" name="Slide Number Placeholder 3"/>
          <p:cNvSpPr>
            <a:spLocks noGrp="1"/>
          </p:cNvSpPr>
          <p:nvPr>
            <p:ph type="sldNum" sz="quarter" idx="10"/>
          </p:nvPr>
        </p:nvSpPr>
        <p:spPr/>
        <p:txBody>
          <a:bodyPr/>
          <a:lstStyle/>
          <a:p>
            <a:fld id="{D8AD8C53-ECBC-44FC-9144-A8C38BDE651D}" type="slidenum">
              <a:rPr lang="en-US" smtClean="0"/>
              <a:t>21</a:t>
            </a:fld>
            <a:endParaRPr lang="en-US"/>
          </a:p>
        </p:txBody>
      </p:sp>
    </p:spTree>
    <p:extLst>
      <p:ext uri="{BB962C8B-B14F-4D97-AF65-F5344CB8AC3E}">
        <p14:creationId xmlns:p14="http://schemas.microsoft.com/office/powerpoint/2010/main" val="3644566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ssa.gov/benefits/disability/appeal.html</a:t>
            </a:r>
          </a:p>
        </p:txBody>
      </p:sp>
      <p:sp>
        <p:nvSpPr>
          <p:cNvPr id="4" name="Slide Number Placeholder 3"/>
          <p:cNvSpPr>
            <a:spLocks noGrp="1"/>
          </p:cNvSpPr>
          <p:nvPr>
            <p:ph type="sldNum" sz="quarter" idx="10"/>
          </p:nvPr>
        </p:nvSpPr>
        <p:spPr/>
        <p:txBody>
          <a:bodyPr/>
          <a:lstStyle/>
          <a:p>
            <a:fld id="{7AA6493C-F506-43B6-9B4D-1CDB5879358C}" type="slidenum">
              <a:rPr lang="en-US" smtClean="0"/>
              <a:t>22</a:t>
            </a:fld>
            <a:endParaRPr lang="en-US"/>
          </a:p>
        </p:txBody>
      </p:sp>
    </p:spTree>
    <p:extLst>
      <p:ext uri="{BB962C8B-B14F-4D97-AF65-F5344CB8AC3E}">
        <p14:creationId xmlns:p14="http://schemas.microsoft.com/office/powerpoint/2010/main" val="1321418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In March 2020, Social Security implemented a new option to help protect your financial future. Advance Designation of Representative Payees allows you to designate in advance up to three individuals who could serve as a representative payee for you, should the need arise.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Advance Designation is not an appointment of a representative payee, nor a power of attorney.  Participation is voluntary and you can update or withdraw the information at any time.  If you choose to participate, we’ll send you a notice each year listing your advance designees for your review. We only contact advance designees if we determine that you need a representative payee to help you with managing your benefits.  </a:t>
            </a: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With Advance Designation, you’ll have peace of mind knowing that someone you trust may be appointed to manage your benefits if the time comes when you are unable to manage, or direct the management of, your benefits in the future.</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provide us your advance designation via your personal </a:t>
            </a:r>
            <a:r>
              <a:rPr lang="en-US" sz="1200" i="1" kern="1200" dirty="0">
                <a:solidFill>
                  <a:schemeClr val="tx1"/>
                </a:solidFill>
                <a:effectLst/>
                <a:latin typeface="+mn-lt"/>
                <a:ea typeface="+mn-ea"/>
                <a:cs typeface="+mn-cs"/>
              </a:rPr>
              <a:t>my Social Security</a:t>
            </a:r>
            <a:r>
              <a:rPr lang="en-US" sz="1200" kern="1200" dirty="0">
                <a:solidFill>
                  <a:schemeClr val="tx1"/>
                </a:solidFill>
                <a:effectLst/>
                <a:latin typeface="+mn-lt"/>
                <a:ea typeface="+mn-ea"/>
                <a:cs typeface="+mn-cs"/>
              </a:rPr>
              <a:t> account, by visiting your local field office, or calling 1-(800) 772-1213.  If you are deaf or hard of hearing, you may call our TTY Number, 1-800-325-0778.</a:t>
            </a: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49">
              <a:defRPr sz="2400" b="1">
                <a:solidFill>
                  <a:srgbClr val="DDDDDD"/>
                </a:solidFill>
                <a:latin typeface="Arial" panose="020B0604020202020204" pitchFamily="34" charset="0"/>
              </a:defRPr>
            </a:lvl1pPr>
            <a:lvl2pPr marL="756152" indent="-290207" defTabSz="939949">
              <a:defRPr sz="2400" b="1">
                <a:solidFill>
                  <a:srgbClr val="DDDDDD"/>
                </a:solidFill>
                <a:latin typeface="Arial" panose="020B0604020202020204" pitchFamily="34" charset="0"/>
              </a:defRPr>
            </a:lvl2pPr>
            <a:lvl3pPr marL="1164055" indent="-232167" defTabSz="939949">
              <a:defRPr sz="2400" b="1">
                <a:solidFill>
                  <a:srgbClr val="DDDDDD"/>
                </a:solidFill>
                <a:latin typeface="Arial" panose="020B0604020202020204" pitchFamily="34" charset="0"/>
              </a:defRPr>
            </a:lvl3pPr>
            <a:lvl4pPr marL="1630000" indent="-232167" defTabSz="939949">
              <a:defRPr sz="2400" b="1">
                <a:solidFill>
                  <a:srgbClr val="DDDDDD"/>
                </a:solidFill>
                <a:latin typeface="Arial" panose="020B0604020202020204" pitchFamily="34" charset="0"/>
              </a:defRPr>
            </a:lvl4pPr>
            <a:lvl5pPr marL="2095944" indent="-232167" defTabSz="939949">
              <a:defRPr sz="2400" b="1">
                <a:solidFill>
                  <a:srgbClr val="DDDDDD"/>
                </a:solidFill>
                <a:latin typeface="Arial" panose="020B0604020202020204" pitchFamily="34" charset="0"/>
              </a:defRPr>
            </a:lvl5pPr>
            <a:lvl6pPr marL="2560275" indent="-232167" defTabSz="939949" eaLnBrk="0" fontAlgn="base" hangingPunct="0">
              <a:spcBef>
                <a:spcPct val="0"/>
              </a:spcBef>
              <a:spcAft>
                <a:spcPct val="0"/>
              </a:spcAft>
              <a:defRPr sz="2400" b="1">
                <a:solidFill>
                  <a:srgbClr val="DDDDDD"/>
                </a:solidFill>
                <a:latin typeface="Arial" panose="020B0604020202020204" pitchFamily="34" charset="0"/>
              </a:defRPr>
            </a:lvl6pPr>
            <a:lvl7pPr marL="3024608" indent="-232167" defTabSz="939949" eaLnBrk="0" fontAlgn="base" hangingPunct="0">
              <a:spcBef>
                <a:spcPct val="0"/>
              </a:spcBef>
              <a:spcAft>
                <a:spcPct val="0"/>
              </a:spcAft>
              <a:defRPr sz="2400" b="1">
                <a:solidFill>
                  <a:srgbClr val="DDDDDD"/>
                </a:solidFill>
                <a:latin typeface="Arial" panose="020B0604020202020204" pitchFamily="34" charset="0"/>
              </a:defRPr>
            </a:lvl7pPr>
            <a:lvl8pPr marL="3488940" indent="-232167" defTabSz="939949" eaLnBrk="0" fontAlgn="base" hangingPunct="0">
              <a:spcBef>
                <a:spcPct val="0"/>
              </a:spcBef>
              <a:spcAft>
                <a:spcPct val="0"/>
              </a:spcAft>
              <a:defRPr sz="2400" b="1">
                <a:solidFill>
                  <a:srgbClr val="DDDDDD"/>
                </a:solidFill>
                <a:latin typeface="Arial" panose="020B0604020202020204" pitchFamily="34" charset="0"/>
              </a:defRPr>
            </a:lvl8pPr>
            <a:lvl9pPr marL="3953272" indent="-232167" defTabSz="939949"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80</a:t>
            </a:r>
          </a:p>
        </p:txBody>
      </p:sp>
    </p:spTree>
    <p:extLst>
      <p:ext uri="{BB962C8B-B14F-4D97-AF65-F5344CB8AC3E}">
        <p14:creationId xmlns:p14="http://schemas.microsoft.com/office/powerpoint/2010/main" val="4013731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https://choosework.ssa.gov/</a:t>
            </a:r>
          </a:p>
        </p:txBody>
      </p:sp>
      <p:sp>
        <p:nvSpPr>
          <p:cNvPr id="4" name="Slide Number Placeholder 3"/>
          <p:cNvSpPr>
            <a:spLocks noGrp="1"/>
          </p:cNvSpPr>
          <p:nvPr>
            <p:ph type="sldNum" sz="quarter" idx="10"/>
          </p:nvPr>
        </p:nvSpPr>
        <p:spPr/>
        <p:txBody>
          <a:bodyPr/>
          <a:lstStyle/>
          <a:p>
            <a:fld id="{D8AD8C53-ECBC-44FC-9144-A8C38BDE651D}" type="slidenum">
              <a:rPr lang="en-US" smtClean="0"/>
              <a:t>24</a:t>
            </a:fld>
            <a:endParaRPr lang="en-US"/>
          </a:p>
        </p:txBody>
      </p:sp>
    </p:spTree>
    <p:extLst>
      <p:ext uri="{BB962C8B-B14F-4D97-AF65-F5344CB8AC3E}">
        <p14:creationId xmlns:p14="http://schemas.microsoft.com/office/powerpoint/2010/main" val="192454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43">
              <a:defRPr/>
            </a:pPr>
            <a:r>
              <a:rPr lang="en-US" dirty="0"/>
              <a:t>Disability could happen at any moment in our lives. Social Security disability benefits provide financial support to people when they need it most. </a:t>
            </a:r>
          </a:p>
          <a:p>
            <a:pPr defTabSz="931543">
              <a:defRPr/>
            </a:pPr>
            <a:r>
              <a:rPr lang="en-US" dirty="0"/>
              <a:t>For people who can no longer work due to a disability, our disability program is there to replace some of their lost income.</a:t>
            </a:r>
          </a:p>
          <a:p>
            <a:pPr lvl="0"/>
            <a:endParaRPr lang="en-US" dirty="0"/>
          </a:p>
          <a:p>
            <a:pPr lvl="0"/>
            <a:r>
              <a:rPr lang="en-US" dirty="0"/>
              <a:t>Disability benefits provide modest coverage</a:t>
            </a:r>
            <a:r>
              <a:rPr lang="en-US" baseline="0" dirty="0"/>
              <a:t> for severely disabled workers and their dependents,</a:t>
            </a:r>
            <a:r>
              <a:rPr lang="en-US" dirty="0"/>
              <a:t> including wounded warriors. </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004543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38320"/>
            <a:ext cx="5608320" cy="4593866"/>
          </a:xfrm>
        </p:spPr>
        <p:txBody>
          <a:bodyPr/>
          <a:lstStyle/>
          <a:p>
            <a:pPr defTabSz="917235">
              <a:defRPr/>
            </a:pPr>
            <a:r>
              <a:rPr lang="en-US" dirty="0">
                <a:hlinkClick r:id="rId3"/>
              </a:rPr>
              <a:t>ssa.gov/OACT/COLA/incomexcluded.html</a:t>
            </a:r>
            <a:endParaRPr lang="en-US" dirty="0"/>
          </a:p>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25</a:t>
            </a:fld>
            <a:endParaRPr lang="en-US"/>
          </a:p>
        </p:txBody>
      </p:sp>
    </p:spTree>
    <p:extLst>
      <p:ext uri="{BB962C8B-B14F-4D97-AF65-F5344CB8AC3E}">
        <p14:creationId xmlns:p14="http://schemas.microsoft.com/office/powerpoint/2010/main" val="3500733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38320"/>
            <a:ext cx="5608320" cy="4593866"/>
          </a:xfrm>
        </p:spPr>
        <p:txBody>
          <a:bodyPr/>
          <a:lstStyle/>
          <a:p>
            <a:r>
              <a:rPr lang="en-US" b="1" dirty="0"/>
              <a:t>Does home schooling qualify?</a:t>
            </a:r>
            <a:endParaRPr lang="en-US" dirty="0"/>
          </a:p>
          <a:p>
            <a:r>
              <a:rPr lang="en-US" dirty="0"/>
              <a:t>If you are home-taught, you may be considered “regularly attending school” if:</a:t>
            </a:r>
          </a:p>
          <a:p>
            <a:r>
              <a:rPr lang="en-US" dirty="0"/>
              <a:t>- You are instructed in grades 7-12 for at least 12 hours a week; and</a:t>
            </a:r>
          </a:p>
          <a:p>
            <a:r>
              <a:rPr lang="en-US" dirty="0"/>
              <a:t>- The instruction is in accordance with a home school law of the state or other jurisdiction in which you reside. </a:t>
            </a:r>
          </a:p>
          <a:p>
            <a:endParaRPr lang="en-US" dirty="0"/>
          </a:p>
          <a:p>
            <a:r>
              <a:rPr lang="en-US" dirty="0"/>
              <a:t>If you are home-taught because of a disability, you may be considered “regularly attending school” by:</a:t>
            </a:r>
          </a:p>
          <a:p>
            <a:r>
              <a:rPr lang="en-US" dirty="0"/>
              <a:t>- Studying a course or courses given by a school (grades 7-12), college, university or government agency; and,</a:t>
            </a:r>
          </a:p>
          <a:p>
            <a:r>
              <a:rPr lang="en-US" dirty="0"/>
              <a:t>- Having a home visitor or tutor who directs the study. </a:t>
            </a:r>
          </a:p>
          <a:p>
            <a:endParaRPr lang="en-US" dirty="0"/>
          </a:p>
          <a:p>
            <a:r>
              <a:rPr lang="en-US" b="1" dirty="0"/>
              <a:t>How do we apply the income exclusion?</a:t>
            </a:r>
            <a:endParaRPr lang="en-US" dirty="0"/>
          </a:p>
          <a:p>
            <a:r>
              <a:rPr lang="en-US" dirty="0"/>
              <a:t>We apply the SEIE before the general income exclusion or the earned income exclusion.</a:t>
            </a:r>
          </a:p>
          <a:p>
            <a:endParaRPr lang="en-US" dirty="0"/>
          </a:p>
          <a:p>
            <a:pPr defTabSz="917235">
              <a:defRPr/>
            </a:pPr>
            <a:r>
              <a:rPr lang="en-US" dirty="0"/>
              <a:t>ssa.gov/</a:t>
            </a:r>
            <a:r>
              <a:rPr lang="en-US" dirty="0" err="1"/>
              <a:t>oact</a:t>
            </a:r>
            <a:r>
              <a:rPr lang="en-US" dirty="0"/>
              <a:t>/cola/studentEIE.html</a:t>
            </a:r>
          </a:p>
          <a:p>
            <a:pPr defTabSz="917235">
              <a:defRPr/>
            </a:pPr>
            <a:r>
              <a:rPr lang="en-US" b="0" baseline="0" dirty="0">
                <a:solidFill>
                  <a:srgbClr val="FF0000"/>
                </a:solidFill>
              </a:rPr>
              <a:t>ssa.gov/</a:t>
            </a:r>
            <a:r>
              <a:rPr lang="en-US" b="0" baseline="0" dirty="0" err="1">
                <a:solidFill>
                  <a:srgbClr val="FF0000"/>
                </a:solidFill>
              </a:rPr>
              <a:t>redbook</a:t>
            </a:r>
            <a:r>
              <a:rPr lang="en-US" b="0" baseline="0" dirty="0">
                <a:solidFill>
                  <a:srgbClr val="FF0000"/>
                </a:solidFill>
              </a:rPr>
              <a:t>/</a:t>
            </a:r>
            <a:r>
              <a:rPr lang="en-US" b="0" baseline="0" dirty="0" err="1">
                <a:solidFill>
                  <a:srgbClr val="FF0000"/>
                </a:solidFill>
              </a:rPr>
              <a:t>eng</a:t>
            </a:r>
            <a:r>
              <a:rPr lang="en-US" b="0" baseline="0" dirty="0">
                <a:solidFill>
                  <a:srgbClr val="FF0000"/>
                </a:solidFill>
              </a:rPr>
              <a:t>/ssi-only-employment-supports.htm#a0=2</a:t>
            </a:r>
            <a:r>
              <a:rPr lang="en-US" b="0" dirty="0">
                <a:solidFill>
                  <a:srgbClr val="FF0000"/>
                </a:solidFill>
              </a:rPr>
              <a:t> </a:t>
            </a:r>
          </a:p>
          <a:p>
            <a:pPr defTabSz="917235">
              <a:defRPr/>
            </a:pPr>
            <a:endParaRPr lang="en-US" b="0" dirty="0">
              <a:solidFill>
                <a:srgbClr val="FF0000"/>
              </a:solidFill>
            </a:endParaRPr>
          </a:p>
          <a:p>
            <a:pPr defTabSz="917235">
              <a:defRPr/>
            </a:pPr>
            <a:r>
              <a:rPr lang="en-US" b="0" dirty="0">
                <a:solidFill>
                  <a:srgbClr val="FF0000"/>
                </a:solidFill>
              </a:rPr>
              <a:t>Slide updated:  11/16/2020 (JP)</a:t>
            </a:r>
            <a:endParaRPr lang="en-US" dirty="0"/>
          </a:p>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26</a:t>
            </a:fld>
            <a:endParaRPr lang="en-US"/>
          </a:p>
        </p:txBody>
      </p:sp>
    </p:spTree>
    <p:extLst>
      <p:ext uri="{BB962C8B-B14F-4D97-AF65-F5344CB8AC3E}">
        <p14:creationId xmlns:p14="http://schemas.microsoft.com/office/powerpoint/2010/main" val="3908592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Arial" panose="020B0604020202020204" pitchFamily="34" charset="0"/>
              </a:rPr>
              <a:t>The Social Security website is a valuable resource of information about all of Social Security’s programs and is accessible from a computer, tablet and smartphone.  We encourage you to use our online retirement planning tools to plan for a secure financial future. </a:t>
            </a:r>
          </a:p>
        </p:txBody>
      </p:sp>
      <p:sp>
        <p:nvSpPr>
          <p:cNvPr id="17613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78</a:t>
            </a:r>
          </a:p>
        </p:txBody>
      </p:sp>
    </p:spTree>
    <p:extLst>
      <p:ext uri="{BB962C8B-B14F-4D97-AF65-F5344CB8AC3E}">
        <p14:creationId xmlns:p14="http://schemas.microsoft.com/office/powerpoint/2010/main" val="1819389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i="1" dirty="0"/>
              <a:t>my</a:t>
            </a:r>
            <a:r>
              <a:rPr lang="en-US" dirty="0"/>
              <a:t> Social Security is a convenient and secure suite of services designed to put you in control of your personal Social Security information, as well as help you manage your benefits when you are ready.  Your account gives you the information you need whenever you want.  All without calling or visiting a field office.</a:t>
            </a:r>
          </a:p>
          <a:p>
            <a:pPr eaLnBrk="1" hangingPunct="1">
              <a:spcBef>
                <a:spcPct val="0"/>
              </a:spcBef>
            </a:pPr>
            <a:endParaRPr lang="en-US" altLang="en-US" b="0" dirty="0">
              <a:latin typeface="Arial" panose="020B0604020202020204" pitchFamily="34" charset="0"/>
            </a:endParaRPr>
          </a:p>
          <a:p>
            <a:r>
              <a:rPr lang="en-US" altLang="en-US" b="0" dirty="0">
                <a:latin typeface="Arial" panose="020B0604020202020204" pitchFamily="34" charset="0"/>
              </a:rPr>
              <a:t>You can only open a my Social Security account for yourself. You cannot open an account for another person, even if you have his or her written consent. </a:t>
            </a:r>
            <a:br>
              <a:rPr lang="en-US" altLang="en-US" b="0" dirty="0">
                <a:latin typeface="Arial" panose="020B0604020202020204" pitchFamily="34" charset="0"/>
              </a:rPr>
            </a:br>
            <a:br>
              <a:rPr lang="en-US" altLang="en-US" b="0" dirty="0">
                <a:latin typeface="Arial" panose="020B0604020202020204" pitchFamily="34" charset="0"/>
              </a:rPr>
            </a:br>
            <a:r>
              <a:rPr lang="en-US" altLang="en-US" b="0" dirty="0">
                <a:latin typeface="Arial" panose="020B0604020202020204" pitchFamily="34" charset="0"/>
              </a:rPr>
              <a:t>You may be unable to open a my Social Security account if you:</a:t>
            </a:r>
          </a:p>
          <a:p>
            <a:br>
              <a:rPr lang="en-US" altLang="en-US" b="0" dirty="0">
                <a:latin typeface="Arial" panose="020B0604020202020204" pitchFamily="34" charset="0"/>
              </a:rPr>
            </a:br>
            <a:r>
              <a:rPr lang="en-US" altLang="en-US" b="0" dirty="0">
                <a:latin typeface="Arial" panose="020B0604020202020204" pitchFamily="34" charset="0"/>
              </a:rPr>
              <a:t>•     Blocked electronic access to your personal Social Security information;</a:t>
            </a:r>
            <a:br>
              <a:rPr lang="en-US" altLang="en-US" b="0" dirty="0">
                <a:latin typeface="Arial" panose="020B0604020202020204" pitchFamily="34" charset="0"/>
              </a:rPr>
            </a:br>
            <a:r>
              <a:rPr lang="en-US" altLang="en-US" b="0" dirty="0">
                <a:latin typeface="Arial" panose="020B0604020202020204" pitchFamily="34" charset="0"/>
              </a:rPr>
              <a:t>•     Recently moved or changed your name; or</a:t>
            </a:r>
            <a:br>
              <a:rPr lang="en-US" altLang="en-US" b="0" dirty="0">
                <a:latin typeface="Arial" panose="020B0604020202020204" pitchFamily="34" charset="0"/>
              </a:rPr>
            </a:br>
            <a:r>
              <a:rPr lang="en-US" altLang="en-US" b="0" dirty="0">
                <a:latin typeface="Arial" panose="020B0604020202020204" pitchFamily="34" charset="0"/>
              </a:rPr>
              <a:t>•     Placed a freeze on your credit report.</a:t>
            </a:r>
          </a:p>
          <a:p>
            <a:endParaRPr lang="en-US" altLang="en-US" b="0" dirty="0">
              <a:latin typeface="Arial" panose="020B0604020202020204" pitchFamily="34" charset="0"/>
            </a:endParaRPr>
          </a:p>
          <a:p>
            <a:r>
              <a:rPr lang="en-US" altLang="en-US" b="0" dirty="0">
                <a:latin typeface="Arial" panose="020B0604020202020204" pitchFamily="34" charset="0"/>
              </a:rPr>
              <a:t>Your online my Social Security account provides a variety of information to help you and your family. If you need help setting up your account, we have a 4-minute walkthrough video on our YouTube page.</a:t>
            </a:r>
          </a:p>
          <a:p>
            <a:endParaRPr lang="en-US" altLang="en-US" b="0" dirty="0">
              <a:latin typeface="Arial" panose="020B0604020202020204" pitchFamily="34" charset="0"/>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fld id="{51430185-CC52-4369-893A-8AC9BACCD8B6}" type="slidenum">
              <a:rPr lang="en-US" altLang="en-US" sz="1100" b="0">
                <a:solidFill>
                  <a:srgbClr val="000000"/>
                </a:solidFill>
              </a:rPr>
              <a:pPr/>
              <a:t>28</a:t>
            </a:fld>
            <a:endParaRPr lang="en-US" altLang="en-US" sz="1100" b="0">
              <a:solidFill>
                <a:srgbClr val="000000"/>
              </a:solidFill>
            </a:endParaRPr>
          </a:p>
        </p:txBody>
      </p:sp>
    </p:spTree>
    <p:extLst>
      <p:ext uri="{BB962C8B-B14F-4D97-AF65-F5344CB8AC3E}">
        <p14:creationId xmlns:p14="http://schemas.microsoft.com/office/powerpoint/2010/main" val="3910812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Arial" panose="020B0604020202020204" pitchFamily="34" charset="0"/>
              </a:rPr>
              <a:t>So what can you do with a </a:t>
            </a:r>
            <a:r>
              <a:rPr lang="en-US" altLang="en-US" sz="1200" i="1" dirty="0">
                <a:latin typeface="Arial" panose="020B0604020202020204" pitchFamily="34" charset="0"/>
              </a:rPr>
              <a:t>my</a:t>
            </a:r>
            <a:r>
              <a:rPr lang="en-US" altLang="en-US" sz="1200" dirty="0">
                <a:latin typeface="Arial" panose="020B0604020202020204" pitchFamily="34" charset="0"/>
              </a:rPr>
              <a:t> Social Security account?  Your online</a:t>
            </a:r>
            <a:r>
              <a:rPr lang="en-US" altLang="en-US" sz="1200" i="1" dirty="0">
                <a:latin typeface="Arial" panose="020B0604020202020204" pitchFamily="34" charset="0"/>
              </a:rPr>
              <a:t> my</a:t>
            </a:r>
            <a:r>
              <a:rPr lang="en-US" altLang="en-US" sz="1200" dirty="0">
                <a:latin typeface="Arial" panose="020B0604020202020204" pitchFamily="34" charset="0"/>
              </a:rPr>
              <a:t> Social Security account provides a wealth of information to help you and your family plan for your financial future</a:t>
            </a:r>
            <a:endParaRPr lang="en-US" sz="1200" dirty="0"/>
          </a:p>
          <a:p>
            <a:endParaRPr lang="en-US" altLang="en-US" sz="1200" b="0" baseline="0" dirty="0">
              <a:latin typeface="Arial" panose="020B0604020202020204" pitchFamily="34" charset="0"/>
            </a:endParaRPr>
          </a:p>
          <a:p>
            <a:r>
              <a:rPr lang="en-US" altLang="en-US" sz="1200" b="0" baseline="0" dirty="0">
                <a:latin typeface="Arial" panose="020B0604020202020204" pitchFamily="34" charset="0"/>
              </a:rPr>
              <a:t>URL updated 12/17/2020 (JP)</a:t>
            </a:r>
            <a:endParaRPr lang="en-US" altLang="en-US" sz="1200" b="0" dirty="0">
              <a:latin typeface="Arial" panose="020B0604020202020204" pitchFamily="34" charset="0"/>
            </a:endParaRPr>
          </a:p>
          <a:p>
            <a:endParaRPr lang="en-US" altLang="en-US" b="0" dirty="0">
              <a:latin typeface="Arial" panose="020B0604020202020204" pitchFamily="34" charset="0"/>
            </a:endParaRP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80</a:t>
            </a:r>
          </a:p>
        </p:txBody>
      </p:sp>
    </p:spTree>
    <p:extLst>
      <p:ext uri="{BB962C8B-B14F-4D97-AF65-F5344CB8AC3E}">
        <p14:creationId xmlns:p14="http://schemas.microsoft.com/office/powerpoint/2010/main" val="326513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mn-lt"/>
              <a:ea typeface="+mn-ea"/>
              <a:cs typeface="+mn-cs"/>
            </a:endParaRPr>
          </a:p>
          <a:p>
            <a:r>
              <a:rPr lang="en-US" altLang="en-US" sz="1200" b="0" baseline="0" dirty="0">
                <a:latin typeface="Arial" panose="020B0604020202020204" pitchFamily="34" charset="0"/>
              </a:rPr>
              <a:t>Slide updated 2/18/2021 (JP)</a:t>
            </a:r>
            <a:endParaRPr lang="en-US" altLang="en-US" sz="1200" b="0" dirty="0">
              <a:latin typeface="Arial" panose="020B0604020202020204" pitchFamily="34" charset="0"/>
            </a:endParaRPr>
          </a:p>
        </p:txBody>
      </p:sp>
      <p:sp>
        <p:nvSpPr>
          <p:cNvPr id="18227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81</a:t>
            </a:r>
          </a:p>
        </p:txBody>
      </p:sp>
    </p:spTree>
    <p:extLst>
      <p:ext uri="{BB962C8B-B14F-4D97-AF65-F5344CB8AC3E}">
        <p14:creationId xmlns:p14="http://schemas.microsoft.com/office/powerpoint/2010/main" val="3790457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10/6/2021 – slide updated (JP)</a:t>
            </a: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49">
              <a:defRPr sz="2400" b="1">
                <a:solidFill>
                  <a:srgbClr val="DDDDDD"/>
                </a:solidFill>
                <a:latin typeface="Arial" panose="020B0604020202020204" pitchFamily="34" charset="0"/>
              </a:defRPr>
            </a:lvl1pPr>
            <a:lvl2pPr marL="756152" indent="-290207" defTabSz="939949">
              <a:defRPr sz="2400" b="1">
                <a:solidFill>
                  <a:srgbClr val="DDDDDD"/>
                </a:solidFill>
                <a:latin typeface="Arial" panose="020B0604020202020204" pitchFamily="34" charset="0"/>
              </a:defRPr>
            </a:lvl2pPr>
            <a:lvl3pPr marL="1164055" indent="-232167" defTabSz="939949">
              <a:defRPr sz="2400" b="1">
                <a:solidFill>
                  <a:srgbClr val="DDDDDD"/>
                </a:solidFill>
                <a:latin typeface="Arial" panose="020B0604020202020204" pitchFamily="34" charset="0"/>
              </a:defRPr>
            </a:lvl3pPr>
            <a:lvl4pPr marL="1630000" indent="-232167" defTabSz="939949">
              <a:defRPr sz="2400" b="1">
                <a:solidFill>
                  <a:srgbClr val="DDDDDD"/>
                </a:solidFill>
                <a:latin typeface="Arial" panose="020B0604020202020204" pitchFamily="34" charset="0"/>
              </a:defRPr>
            </a:lvl4pPr>
            <a:lvl5pPr marL="2095944" indent="-232167" defTabSz="939949">
              <a:defRPr sz="2400" b="1">
                <a:solidFill>
                  <a:srgbClr val="DDDDDD"/>
                </a:solidFill>
                <a:latin typeface="Arial" panose="020B0604020202020204" pitchFamily="34" charset="0"/>
              </a:defRPr>
            </a:lvl5pPr>
            <a:lvl6pPr marL="2560275" indent="-232167" defTabSz="939949" eaLnBrk="0" fontAlgn="base" hangingPunct="0">
              <a:spcBef>
                <a:spcPct val="0"/>
              </a:spcBef>
              <a:spcAft>
                <a:spcPct val="0"/>
              </a:spcAft>
              <a:defRPr sz="2400" b="1">
                <a:solidFill>
                  <a:srgbClr val="DDDDDD"/>
                </a:solidFill>
                <a:latin typeface="Arial" panose="020B0604020202020204" pitchFamily="34" charset="0"/>
              </a:defRPr>
            </a:lvl6pPr>
            <a:lvl7pPr marL="3024608" indent="-232167" defTabSz="939949" eaLnBrk="0" fontAlgn="base" hangingPunct="0">
              <a:spcBef>
                <a:spcPct val="0"/>
              </a:spcBef>
              <a:spcAft>
                <a:spcPct val="0"/>
              </a:spcAft>
              <a:defRPr sz="2400" b="1">
                <a:solidFill>
                  <a:srgbClr val="DDDDDD"/>
                </a:solidFill>
                <a:latin typeface="Arial" panose="020B0604020202020204" pitchFamily="34" charset="0"/>
              </a:defRPr>
            </a:lvl7pPr>
            <a:lvl8pPr marL="3488940" indent="-232167" defTabSz="939949" eaLnBrk="0" fontAlgn="base" hangingPunct="0">
              <a:spcBef>
                <a:spcPct val="0"/>
              </a:spcBef>
              <a:spcAft>
                <a:spcPct val="0"/>
              </a:spcAft>
              <a:defRPr sz="2400" b="1">
                <a:solidFill>
                  <a:srgbClr val="DDDDDD"/>
                </a:solidFill>
                <a:latin typeface="Arial" panose="020B0604020202020204" pitchFamily="34" charset="0"/>
              </a:defRPr>
            </a:lvl8pPr>
            <a:lvl9pPr marL="3953272" indent="-232167" defTabSz="939949"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80</a:t>
            </a:r>
          </a:p>
        </p:txBody>
      </p:sp>
    </p:spTree>
    <p:extLst>
      <p:ext uri="{BB962C8B-B14F-4D97-AF65-F5344CB8AC3E}">
        <p14:creationId xmlns:p14="http://schemas.microsoft.com/office/powerpoint/2010/main" val="3740916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10/6/2021 – slide updated (JP)</a:t>
            </a:r>
          </a:p>
        </p:txBody>
      </p:sp>
      <p:sp>
        <p:nvSpPr>
          <p:cNvPr id="18227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81</a:t>
            </a:r>
          </a:p>
        </p:txBody>
      </p:sp>
    </p:spTree>
    <p:extLst>
      <p:ext uri="{BB962C8B-B14F-4D97-AF65-F5344CB8AC3E}">
        <p14:creationId xmlns:p14="http://schemas.microsoft.com/office/powerpoint/2010/main" val="1593415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43">
              <a:defRPr/>
            </a:pPr>
            <a:r>
              <a:rPr lang="en-US" dirty="0"/>
              <a:t>Social Security continues to evaluate and improve how we protect what’s important to you. We take this responsibility seriously, and we have a robust cybersecurity program in place to help protect the personal information you entrust to us. Adding additional security measures to safeguard your personal information — but making our services easy to use — is a vital part of keeping you safe and secure.</a:t>
            </a:r>
          </a:p>
          <a:p>
            <a:pPr defTabSz="931543">
              <a:defRPr/>
            </a:pPr>
            <a:endParaRPr lang="en-US" dirty="0"/>
          </a:p>
          <a:p>
            <a:pPr defTabSz="931543">
              <a:defRPr/>
            </a:pPr>
            <a:r>
              <a:rPr lang="en-US" dirty="0"/>
              <a:t>On June 10, 2017, we added a second method to check your identification when you sign in to</a:t>
            </a:r>
            <a:r>
              <a:rPr lang="en-US" i="1" dirty="0"/>
              <a:t> my </a:t>
            </a:r>
            <a:r>
              <a:rPr lang="en-US" dirty="0"/>
              <a:t>Social Security. </a:t>
            </a:r>
          </a:p>
          <a:p>
            <a:pPr defTabSz="931543">
              <a:defRPr/>
            </a:pPr>
            <a:endParaRPr lang="en-US" dirty="0"/>
          </a:p>
          <a:p>
            <a:pPr defTabSz="931543">
              <a:defRPr/>
            </a:pPr>
            <a:r>
              <a:rPr lang="en-US" dirty="0"/>
              <a:t>This is in addition to the first layer of security, your username and password. </a:t>
            </a:r>
          </a:p>
          <a:p>
            <a:pPr defTabSz="931543">
              <a:defRPr/>
            </a:pPr>
            <a:endParaRPr lang="en-US" dirty="0"/>
          </a:p>
          <a:p>
            <a:pPr defTabSz="931543">
              <a:defRPr/>
            </a:pPr>
            <a:r>
              <a:rPr lang="en-US" dirty="0"/>
              <a:t>The next time you sign in, you will be able to choose either your cell phone or your email address as your second identification method. </a:t>
            </a:r>
          </a:p>
          <a:p>
            <a:pPr defTabSz="931543">
              <a:defRPr/>
            </a:pPr>
            <a:endParaRPr lang="en-US" dirty="0"/>
          </a:p>
          <a:p>
            <a:pPr defTabSz="931543">
              <a:defRPr/>
            </a:pPr>
            <a:r>
              <a:rPr lang="en-US" dirty="0"/>
              <a:t>Using two ways to identify you when you log on will help better protect your account from unauthorized use and potential identity fraud. </a:t>
            </a:r>
          </a:p>
          <a:p>
            <a:pPr defTabSz="931543">
              <a:defRPr/>
            </a:pPr>
            <a:endParaRPr lang="en-US" dirty="0"/>
          </a:p>
          <a:p>
            <a:r>
              <a:rPr lang="en-US" dirty="0"/>
              <a:t>We’re committed to using the best technologies and standards available to protect our customers’ data. This new security advancement is just one of the ways we’re ensuring the safety of the resources entrusted to us.</a:t>
            </a:r>
          </a:p>
          <a:p>
            <a:endParaRPr lang="en-US" dirty="0"/>
          </a:p>
          <a:p>
            <a:r>
              <a:rPr lang="en-US" dirty="0"/>
              <a:t>In addition to these security enhancements, we are also upgrading the look and feel of </a:t>
            </a:r>
            <a:r>
              <a:rPr lang="en-US" i="1" dirty="0"/>
              <a:t>my </a:t>
            </a:r>
            <a:r>
              <a:rPr lang="en-US" dirty="0"/>
              <a:t>Social Security, in an effort to create an enhanced customer experience. The </a:t>
            </a:r>
            <a:r>
              <a:rPr lang="en-US" i="1" dirty="0"/>
              <a:t>my </a:t>
            </a:r>
            <a:r>
              <a:rPr lang="en-US" dirty="0"/>
              <a:t>Social Security portal will automatically adjust to the size of the screen and kind of device you are using – such as a tablet, smart phone, or computer. No matter what type of device you choose, you will have full, easy-to-use access to your personal </a:t>
            </a:r>
            <a:r>
              <a:rPr lang="en-US" i="1" dirty="0"/>
              <a:t>my </a:t>
            </a:r>
            <a:r>
              <a:rPr lang="en-US" dirty="0"/>
              <a:t>Social Security account.</a:t>
            </a:r>
          </a:p>
        </p:txBody>
      </p:sp>
      <p:sp>
        <p:nvSpPr>
          <p:cNvPr id="4" name="Slide Number Placeholder 3"/>
          <p:cNvSpPr>
            <a:spLocks noGrp="1"/>
          </p:cNvSpPr>
          <p:nvPr>
            <p:ph type="sldNum" sz="quarter" idx="10"/>
          </p:nvPr>
        </p:nvSpPr>
        <p:spPr/>
        <p:txBody>
          <a:bodyPr/>
          <a:lstStyle/>
          <a:p>
            <a:fld id="{D8AD8C53-ECBC-44FC-9144-A8C38BDE651D}" type="slidenum">
              <a:rPr lang="en-US" smtClean="0"/>
              <a:t>33</a:t>
            </a:fld>
            <a:endParaRPr lang="en-US"/>
          </a:p>
        </p:txBody>
      </p:sp>
    </p:spTree>
    <p:extLst>
      <p:ext uri="{BB962C8B-B14F-4D97-AF65-F5344CB8AC3E}">
        <p14:creationId xmlns:p14="http://schemas.microsoft.com/office/powerpoint/2010/main" val="1100501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34</a:t>
            </a:fld>
            <a:endParaRPr lang="en-US"/>
          </a:p>
        </p:txBody>
      </p:sp>
    </p:spTree>
    <p:extLst>
      <p:ext uri="{BB962C8B-B14F-4D97-AF65-F5344CB8AC3E}">
        <p14:creationId xmlns:p14="http://schemas.microsoft.com/office/powerpoint/2010/main" val="65042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3</a:t>
            </a:fld>
            <a:endParaRPr lang="en-US"/>
          </a:p>
        </p:txBody>
      </p:sp>
      <p:sp>
        <p:nvSpPr>
          <p:cNvPr id="5" name="Notes Placeholder 4"/>
          <p:cNvSpPr>
            <a:spLocks noGrp="1"/>
          </p:cNvSpPr>
          <p:nvPr>
            <p:ph type="body" sz="quarter" idx="11"/>
          </p:nvPr>
        </p:nvSpPr>
        <p:spPr/>
        <p:txBody>
          <a:bodyPr/>
          <a:lstStyle/>
          <a:p>
            <a:pPr marL="171450" indent="-171450" defTabSz="931543">
              <a:buFont typeface="Arial" panose="020B0604020202020204" pitchFamily="34" charset="0"/>
              <a:buChar char="•"/>
              <a:defRPr/>
            </a:pPr>
            <a:r>
              <a:rPr lang="en-US" sz="1200" dirty="0"/>
              <a:t>Social Security’s disability definition requires you to have a medical condition that prevents you from doing substantial work for at least 12 months or your condition is terminal. This work determination is based on your age, education, and work experience.</a:t>
            </a:r>
          </a:p>
          <a:p>
            <a:pPr marL="0" indent="0" defTabSz="931543">
              <a:buFont typeface="Arial" panose="020B0604020202020204" pitchFamily="34" charset="0"/>
              <a:buNone/>
              <a:defRPr/>
            </a:pPr>
            <a:endParaRPr lang="en-US" sz="1200" dirty="0"/>
          </a:p>
          <a:p>
            <a:pPr marL="171450" indent="-171450" defTabSz="931543">
              <a:buFont typeface="Arial" panose="020B0604020202020204" pitchFamily="34" charset="0"/>
              <a:buChar char="•"/>
              <a:defRPr/>
            </a:pPr>
            <a:r>
              <a:rPr lang="en-US" sz="1200" dirty="0"/>
              <a:t>Our definition makes the clear distinction between Social Security’s disability requirements compared to other disability programs, such as Veterans and Workman’s Compensation.</a:t>
            </a:r>
          </a:p>
          <a:p>
            <a:pPr marL="0" indent="0" defTabSz="931543">
              <a:buFont typeface="Arial" panose="020B0604020202020204" pitchFamily="34" charset="0"/>
              <a:buNone/>
              <a:defRPr/>
            </a:pPr>
            <a:endParaRPr lang="en-US" sz="1200" dirty="0"/>
          </a:p>
          <a:p>
            <a:pPr marL="171450" indent="-171450" defTabSz="931543">
              <a:buFont typeface="Arial" panose="020B0604020202020204" pitchFamily="34" charset="0"/>
              <a:buChar char="•"/>
              <a:defRPr/>
            </a:pPr>
            <a:r>
              <a:rPr lang="en-US" sz="1200" dirty="0"/>
              <a:t>In addition to meeting the definition of disability, you must also have worked long enough – and recent enough – to qualify.</a:t>
            </a:r>
          </a:p>
          <a:p>
            <a:pPr marL="0" indent="0" defTabSz="931543">
              <a:buFont typeface="Arial" panose="020B0604020202020204" pitchFamily="34" charset="0"/>
              <a:buNone/>
              <a:defRPr/>
            </a:pPr>
            <a:endParaRPr lang="en-US" sz="1200" dirty="0"/>
          </a:p>
          <a:p>
            <a:pPr marL="171450" indent="-171450" defTabSz="931543">
              <a:buFont typeface="Arial" panose="020B0604020202020204" pitchFamily="34" charset="0"/>
              <a:buChar char="•"/>
              <a:defRPr/>
            </a:pPr>
            <a:r>
              <a:rPr lang="en-US" sz="1200" dirty="0"/>
              <a:t>The number of work credits you need to qualify for disability benefits depends on your age when you become disabled. Generally, you need 40 credits, 20 of which were earned in the last 10 years ending with the year you become disabled. For younger workers, less work/fewer credits are required. </a:t>
            </a:r>
          </a:p>
          <a:p>
            <a:pPr marL="0" indent="0" defTabSz="931543">
              <a:buFont typeface="Arial" panose="020B0604020202020204" pitchFamily="34" charset="0"/>
              <a:buNone/>
              <a:defRPr/>
            </a:pPr>
            <a:endParaRPr lang="en-US" sz="1200" dirty="0"/>
          </a:p>
          <a:p>
            <a:pPr marL="171450" indent="-171450" defTabSz="931543">
              <a:buFont typeface="Arial" panose="020B0604020202020204" pitchFamily="34" charset="0"/>
              <a:buChar char="•"/>
              <a:defRPr/>
            </a:pPr>
            <a:r>
              <a:rPr lang="en-US" sz="1200" dirty="0"/>
              <a:t>You can apply for disability benefits in person, by telephone, by mail, or online. </a:t>
            </a:r>
          </a:p>
          <a:p>
            <a:pPr marL="0" indent="0" defTabSz="931543">
              <a:buFont typeface="Arial" panose="020B0604020202020204" pitchFamily="34" charset="0"/>
              <a:buNone/>
              <a:defRPr/>
            </a:pPr>
            <a:endParaRPr lang="en-US" sz="1200" dirty="0"/>
          </a:p>
          <a:p>
            <a:pPr marL="171450" indent="-171450" defTabSz="931543">
              <a:buFont typeface="Arial" panose="020B0604020202020204" pitchFamily="34" charset="0"/>
              <a:buChar char="•"/>
              <a:defRPr/>
            </a:pPr>
            <a:r>
              <a:rPr lang="en-US" sz="1200" dirty="0"/>
              <a:t>The application is then sent to a  State Disability</a:t>
            </a:r>
            <a:r>
              <a:rPr lang="en-US" sz="1200" baseline="0" dirty="0"/>
              <a:t> </a:t>
            </a:r>
            <a:r>
              <a:rPr lang="en-US" sz="1200" dirty="0"/>
              <a:t>Determination Services for evaluation of disability.</a:t>
            </a:r>
          </a:p>
          <a:p>
            <a:pPr marL="171450" marR="0" lvl="0" indent="-171450" algn="l" defTabSz="931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315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After becoming eligible for a disability benefit, the law requires us to conduct a medical review to ensure that the beneficiary still qualifies for the program. This generally occurs every 3 to 7 years, depending on the severity of the disability. </a:t>
            </a:r>
          </a:p>
          <a:p>
            <a:pPr marL="171450" marR="0" lvl="0" indent="-171450" algn="l" defTabSz="931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l" defTabSz="93154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Slide updated 9/2/2020 (JP)</a:t>
            </a:r>
          </a:p>
          <a:p>
            <a:pPr marL="0" marR="0" lvl="0" indent="0" algn="l" defTabSz="93154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defTabSz="914123">
              <a:defRPr/>
            </a:pPr>
            <a:endParaRPr lang="en-US" dirty="0"/>
          </a:p>
          <a:p>
            <a:pPr defTabSz="931543">
              <a:defRPr/>
            </a:pPr>
            <a:endParaRPr lang="en-US" dirty="0"/>
          </a:p>
          <a:p>
            <a:endParaRPr lang="en-US" dirty="0"/>
          </a:p>
        </p:txBody>
      </p:sp>
    </p:spTree>
    <p:extLst>
      <p:ext uri="{BB962C8B-B14F-4D97-AF65-F5344CB8AC3E}">
        <p14:creationId xmlns:p14="http://schemas.microsoft.com/office/powerpoint/2010/main" val="2929301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35</a:t>
            </a:fld>
            <a:endParaRPr lang="en-US"/>
          </a:p>
        </p:txBody>
      </p:sp>
    </p:spTree>
    <p:extLst>
      <p:ext uri="{BB962C8B-B14F-4D97-AF65-F5344CB8AC3E}">
        <p14:creationId xmlns:p14="http://schemas.microsoft.com/office/powerpoint/2010/main" val="726814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43">
              <a:defRPr/>
            </a:pPr>
            <a:r>
              <a:rPr lang="en-US" dirty="0"/>
              <a:t>Social Security</a:t>
            </a:r>
            <a:r>
              <a:rPr lang="en-US" baseline="0" dirty="0"/>
              <a:t> </a:t>
            </a:r>
            <a:r>
              <a:rPr lang="en-US" dirty="0"/>
              <a:t>offers much more than just retirement. We provide a safety net of financial protection for your whole family.</a:t>
            </a:r>
          </a:p>
          <a:p>
            <a:pPr defTabSz="931543">
              <a:defRPr/>
            </a:pPr>
            <a:endParaRPr lang="en-US" dirty="0"/>
          </a:p>
          <a:p>
            <a:pPr defTabSz="931543">
              <a:defRPr/>
            </a:pPr>
            <a:r>
              <a:rPr lang="en-US" dirty="0"/>
              <a:t>We’re with you throughout life’s journey– With retirement, disability, survivors, and other benefits, Social Security is here to help you and millions of others secure today and tomorrow. </a:t>
            </a:r>
          </a:p>
          <a:p>
            <a:pPr algn="l"/>
            <a:endParaRPr lang="en-US" dirty="0">
              <a:solidFill>
                <a:srgbClr val="FF0000"/>
              </a:solidFill>
            </a:endParaRPr>
          </a:p>
        </p:txBody>
      </p:sp>
      <p:sp>
        <p:nvSpPr>
          <p:cNvPr id="4" name="Slide Number Placeholder 3"/>
          <p:cNvSpPr>
            <a:spLocks noGrp="1"/>
          </p:cNvSpPr>
          <p:nvPr>
            <p:ph type="sldNum" sz="quarter" idx="10"/>
          </p:nvPr>
        </p:nvSpPr>
        <p:spPr/>
        <p:txBody>
          <a:bodyPr/>
          <a:lstStyle/>
          <a:p>
            <a:fld id="{CFD9E258-0B83-4639-8B99-8C7D4571410F}"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062754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116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5" eaLnBrk="0" hangingPunct="0">
              <a:defRPr sz="2400" b="1">
                <a:solidFill>
                  <a:srgbClr val="DDDDDD"/>
                </a:solidFill>
                <a:latin typeface="Times New Roman" pitchFamily="18" charset="0"/>
              </a:defRPr>
            </a:lvl1pPr>
            <a:lvl2pPr marL="742649" indent="-285635" defTabSz="926725" eaLnBrk="0" hangingPunct="0">
              <a:defRPr sz="2400" b="1">
                <a:solidFill>
                  <a:srgbClr val="DDDDDD"/>
                </a:solidFill>
                <a:latin typeface="Times New Roman" pitchFamily="18" charset="0"/>
              </a:defRPr>
            </a:lvl2pPr>
            <a:lvl3pPr marL="1142538" indent="-228508" defTabSz="926725" eaLnBrk="0" hangingPunct="0">
              <a:defRPr sz="2400" b="1">
                <a:solidFill>
                  <a:srgbClr val="DDDDDD"/>
                </a:solidFill>
                <a:latin typeface="Times New Roman" pitchFamily="18" charset="0"/>
              </a:defRPr>
            </a:lvl3pPr>
            <a:lvl4pPr marL="1599551" indent="-228508" defTabSz="926725" eaLnBrk="0" hangingPunct="0">
              <a:defRPr sz="2400" b="1">
                <a:solidFill>
                  <a:srgbClr val="DDDDDD"/>
                </a:solidFill>
                <a:latin typeface="Times New Roman" pitchFamily="18" charset="0"/>
              </a:defRPr>
            </a:lvl4pPr>
            <a:lvl5pPr marL="2056568" indent="-228508" defTabSz="926725" eaLnBrk="0" hangingPunct="0">
              <a:defRPr sz="2400" b="1">
                <a:solidFill>
                  <a:srgbClr val="DDDDDD"/>
                </a:solidFill>
                <a:latin typeface="Times New Roman" pitchFamily="18" charset="0"/>
              </a:defRPr>
            </a:lvl5pPr>
            <a:lvl6pPr marL="2513583" indent="-228508" defTabSz="926725" eaLnBrk="0" fontAlgn="base" hangingPunct="0">
              <a:spcBef>
                <a:spcPct val="0"/>
              </a:spcBef>
              <a:spcAft>
                <a:spcPct val="0"/>
              </a:spcAft>
              <a:defRPr sz="2400" b="1">
                <a:solidFill>
                  <a:srgbClr val="DDDDDD"/>
                </a:solidFill>
                <a:latin typeface="Times New Roman" pitchFamily="18" charset="0"/>
              </a:defRPr>
            </a:lvl6pPr>
            <a:lvl7pPr marL="2970596" indent="-228508" defTabSz="926725" eaLnBrk="0" fontAlgn="base" hangingPunct="0">
              <a:spcBef>
                <a:spcPct val="0"/>
              </a:spcBef>
              <a:spcAft>
                <a:spcPct val="0"/>
              </a:spcAft>
              <a:defRPr sz="2400" b="1">
                <a:solidFill>
                  <a:srgbClr val="DDDDDD"/>
                </a:solidFill>
                <a:latin typeface="Times New Roman" pitchFamily="18" charset="0"/>
              </a:defRPr>
            </a:lvl7pPr>
            <a:lvl8pPr marL="3427611" indent="-228508" defTabSz="926725" eaLnBrk="0" fontAlgn="base" hangingPunct="0">
              <a:spcBef>
                <a:spcPct val="0"/>
              </a:spcBef>
              <a:spcAft>
                <a:spcPct val="0"/>
              </a:spcAft>
              <a:defRPr sz="2400" b="1">
                <a:solidFill>
                  <a:srgbClr val="DDDDDD"/>
                </a:solidFill>
                <a:latin typeface="Times New Roman" pitchFamily="18" charset="0"/>
              </a:defRPr>
            </a:lvl8pPr>
            <a:lvl9pPr marL="3884626" indent="-228508" defTabSz="926725" eaLnBrk="0" fontAlgn="base" hangingPunct="0">
              <a:spcBef>
                <a:spcPct val="0"/>
              </a:spcBef>
              <a:spcAft>
                <a:spcPct val="0"/>
              </a:spcAft>
              <a:defRPr sz="2400" b="1">
                <a:solidFill>
                  <a:srgbClr val="DDDDDD"/>
                </a:solidFill>
                <a:latin typeface="Times New Roman" pitchFamily="18" charset="0"/>
              </a:defRPr>
            </a:lvl9pPr>
          </a:lstStyle>
          <a:p>
            <a:pPr eaLnBrk="1" hangingPunct="1">
              <a:defRPr/>
            </a:pPr>
            <a:fld id="{0E712A37-4A70-4F5B-BF5C-DDD880AFE49E}" type="slidenum">
              <a:rPr lang="en-US" sz="1100" b="0">
                <a:solidFill>
                  <a:schemeClr val="tx1"/>
                </a:solidFill>
                <a:latin typeface="Arial" pitchFamily="34" charset="0"/>
              </a:rPr>
              <a:pPr eaLnBrk="1" hangingPunct="1">
                <a:defRPr/>
              </a:pPr>
              <a:t>37</a:t>
            </a:fld>
            <a:endParaRPr lang="en-US" sz="1100" b="0">
              <a:solidFill>
                <a:schemeClr val="tx1"/>
              </a:solidFill>
              <a:latin typeface="Arial" pitchFamily="34" charset="0"/>
            </a:endParaRPr>
          </a:p>
        </p:txBody>
      </p:sp>
      <p:sp>
        <p:nvSpPr>
          <p:cNvPr id="2" name="Notes Placeholder 1"/>
          <p:cNvSpPr>
            <a:spLocks noGrp="1"/>
          </p:cNvSpPr>
          <p:nvPr>
            <p:ph type="body" sz="quarter" idx="10"/>
          </p:nvPr>
        </p:nvSpPr>
        <p:spPr/>
        <p:txBody>
          <a:bodyPr/>
          <a:lstStyle/>
          <a:p>
            <a:r>
              <a:rPr lang="en-US" b="1" dirty="0">
                <a:solidFill>
                  <a:schemeClr val="tx1"/>
                </a:solidFill>
              </a:rPr>
              <a:t>Option for</a:t>
            </a:r>
            <a:r>
              <a:rPr lang="en-US" b="1" baseline="0" dirty="0">
                <a:solidFill>
                  <a:schemeClr val="tx1"/>
                </a:solidFill>
              </a:rPr>
              <a:t> </a:t>
            </a:r>
            <a:r>
              <a:rPr lang="en-US" b="1" dirty="0">
                <a:solidFill>
                  <a:schemeClr val="tx1"/>
                </a:solidFill>
              </a:rPr>
              <a:t>speaker: </a:t>
            </a:r>
          </a:p>
          <a:p>
            <a:endParaRPr lang="en-US" b="0" dirty="0">
              <a:solidFill>
                <a:schemeClr val="tx1"/>
              </a:solidFill>
            </a:endParaRPr>
          </a:p>
          <a:p>
            <a:r>
              <a:rPr lang="en-US" b="0" dirty="0">
                <a:solidFill>
                  <a:schemeClr val="tx1"/>
                </a:solidFill>
              </a:rPr>
              <a:t>You</a:t>
            </a:r>
            <a:r>
              <a:rPr lang="en-US" b="0" baseline="0" dirty="0">
                <a:solidFill>
                  <a:schemeClr val="tx1"/>
                </a:solidFill>
              </a:rPr>
              <a:t> can use this slide OR switch to the </a:t>
            </a:r>
            <a:r>
              <a:rPr lang="en-US" b="0" dirty="0">
                <a:solidFill>
                  <a:schemeClr val="tx1"/>
                </a:solidFill>
              </a:rPr>
              <a:t>visual “Rotating Brand Images” presentation found on the PARC as a scrolling visual while answering questions.  </a:t>
            </a:r>
          </a:p>
          <a:p>
            <a:endParaRPr lang="en-US" dirty="0">
              <a:solidFill>
                <a:srgbClr val="FF0000"/>
              </a:solidFill>
            </a:endParaRPr>
          </a:p>
          <a:p>
            <a:r>
              <a:rPr lang="en-US" dirty="0">
                <a:solidFill>
                  <a:srgbClr val="FF0000"/>
                </a:solidFill>
              </a:rPr>
              <a:t>Rotating Brand Images PowerPoint:  https://eis.ba.ssa.gov/crc/parc/marketing/audiences/general/UniversalPowerPoint.html</a:t>
            </a:r>
          </a:p>
        </p:txBody>
      </p:sp>
    </p:spTree>
    <p:extLst>
      <p:ext uri="{BB962C8B-B14F-4D97-AF65-F5344CB8AC3E}">
        <p14:creationId xmlns:p14="http://schemas.microsoft.com/office/powerpoint/2010/main" val="2583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4</a:t>
            </a:fld>
            <a:endParaRPr lang="en-US"/>
          </a:p>
        </p:txBody>
      </p:sp>
      <p:sp>
        <p:nvSpPr>
          <p:cNvPr id="5" name="Notes Placeholder 4"/>
          <p:cNvSpPr>
            <a:spLocks noGrp="1"/>
          </p:cNvSpPr>
          <p:nvPr>
            <p:ph type="body" sz="quarter" idx="11"/>
          </p:nvPr>
        </p:nvSpPr>
        <p:spPr/>
        <p:txBody>
          <a:bodyPr/>
          <a:lstStyle/>
          <a:p>
            <a:pPr marL="285750" indent="-285750">
              <a:buFont typeface="Arial" panose="020B0604020202020204" pitchFamily="34" charset="0"/>
              <a:buChar char="•"/>
            </a:pPr>
            <a:r>
              <a:rPr lang="en-US" sz="1200" kern="1200" dirty="0">
                <a:solidFill>
                  <a:schemeClr val="tx1"/>
                </a:solidFill>
                <a:effectLst/>
              </a:rPr>
              <a:t>If you are disabled but do not have enough credits to qualify for SSDI and you have limited income and resources, you may be eligible for </a:t>
            </a:r>
            <a:r>
              <a:rPr lang="en-US" sz="1200" u="sng" kern="1200" dirty="0">
                <a:solidFill>
                  <a:schemeClr val="tx1"/>
                </a:solidFill>
                <a:effectLst/>
                <a:hlinkClick r:id="rId3"/>
              </a:rPr>
              <a:t>Supplemental Security Income</a:t>
            </a:r>
            <a:r>
              <a:rPr lang="en-US" sz="1200" kern="1200" dirty="0">
                <a:solidFill>
                  <a:schemeClr val="tx1"/>
                </a:solidFill>
                <a:effectLst/>
              </a:rPr>
              <a:t>.</a:t>
            </a:r>
          </a:p>
          <a:p>
            <a:pPr marL="0" indent="0">
              <a:buFont typeface="Arial" panose="020B0604020202020204" pitchFamily="34" charset="0"/>
              <a:buNone/>
            </a:pPr>
            <a:endParaRPr lang="en-US" sz="1200" kern="1200" dirty="0">
              <a:solidFill>
                <a:schemeClr val="tx1"/>
              </a:solidFill>
              <a:effectLst/>
            </a:endParaRPr>
          </a:p>
          <a:p>
            <a:pPr marL="285750" indent="-285750">
              <a:buFont typeface="Arial" panose="020B0604020202020204" pitchFamily="34" charset="0"/>
              <a:buChar char="•"/>
            </a:pPr>
            <a:r>
              <a:rPr lang="en-US" sz="1200" kern="1200" dirty="0">
                <a:solidFill>
                  <a:schemeClr val="tx1"/>
                </a:solidFill>
                <a:effectLst/>
              </a:rPr>
              <a:t>SSI is a federal income supplement program funded by general tax revenues, not Social Security taxes. </a:t>
            </a:r>
          </a:p>
          <a:p>
            <a:pPr marL="0" indent="0">
              <a:buFont typeface="Arial" panose="020B0604020202020204" pitchFamily="34" charset="0"/>
              <a:buNone/>
            </a:pPr>
            <a:endParaRPr lang="en-US" sz="1200" kern="1200" dirty="0">
              <a:solidFill>
                <a:schemeClr val="tx1"/>
              </a:solidFill>
              <a:effectLst/>
            </a:endParaRPr>
          </a:p>
          <a:p>
            <a:pPr marL="285750" indent="-285750" defTabSz="931543">
              <a:buFont typeface="Arial" panose="020B0604020202020204" pitchFamily="34" charset="0"/>
              <a:buChar char="•"/>
              <a:defRPr/>
            </a:pPr>
            <a:r>
              <a:rPr lang="en-US" sz="1200" dirty="0"/>
              <a:t>Social Security administers the SSI program, which pays monthly benefits to adults with limited income and resources who are disabled, blind, or age 65 or older. Blind or disabled children may also get SSI. </a:t>
            </a:r>
          </a:p>
          <a:p>
            <a:pPr marL="0" indent="0" defTabSz="931543">
              <a:buFont typeface="Arial" panose="020B0604020202020204" pitchFamily="34" charset="0"/>
              <a:buNone/>
              <a:defRPr/>
            </a:pPr>
            <a:endParaRPr lang="en-US" sz="1200" dirty="0"/>
          </a:p>
          <a:p>
            <a:pPr marL="285750" indent="-285750">
              <a:buFont typeface="Arial" panose="020B0604020202020204" pitchFamily="34" charset="0"/>
              <a:buChar char="•"/>
            </a:pPr>
            <a:r>
              <a:rPr lang="en-US" sz="1200" dirty="0"/>
              <a:t>People who have worked long enough, recently enough, may be able to receive Social Security benefits – such as disability or retirement – and SSI benefits at the same time, if the amount of Social Security benefits in combination with the person’s other income falls below the SSI income limits.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Supplemental Security Income publication</a:t>
            </a:r>
            <a:r>
              <a:rPr lang="en-US" sz="1200" baseline="0" dirty="0"/>
              <a:t> # 05-11000 -- </a:t>
            </a:r>
            <a:r>
              <a:rPr lang="en-US" sz="1200" dirty="0"/>
              <a:t>https://www.ssa.gov/pubs/EN-05-11000.pdf</a:t>
            </a:r>
          </a:p>
          <a:p>
            <a:pPr marL="285750" indent="-285750">
              <a:buFont typeface="Arial" panose="020B0604020202020204" pitchFamily="34" charset="0"/>
              <a:buChar char="•"/>
            </a:pPr>
            <a:endParaRPr lang="en-US" sz="1200" dirty="0"/>
          </a:p>
          <a:p>
            <a:pPr marL="0" indent="0">
              <a:buFont typeface="Arial" panose="020B0604020202020204" pitchFamily="34" charset="0"/>
              <a:buNone/>
            </a:pPr>
            <a:r>
              <a:rPr lang="en-US" sz="1200" dirty="0"/>
              <a:t>Slide</a:t>
            </a:r>
            <a:r>
              <a:rPr lang="en-US" sz="1200" baseline="0" dirty="0"/>
              <a:t> updated 1/13/2021 (JP)</a:t>
            </a:r>
            <a:endParaRPr lang="en-US" sz="1200" dirty="0"/>
          </a:p>
          <a:p>
            <a:pPr marL="285750" indent="-285750">
              <a:buFont typeface="Arial" panose="020B0604020202020204" pitchFamily="34" charset="0"/>
              <a:buChar char="•"/>
            </a:pPr>
            <a:endParaRPr lang="en-US" sz="1200" dirty="0"/>
          </a:p>
          <a:p>
            <a:endParaRPr lang="en-US" dirty="0"/>
          </a:p>
          <a:p>
            <a:r>
              <a:rPr lang="en-US" dirty="0"/>
              <a:t>Slide updated 9/2/2020 (JP)</a:t>
            </a:r>
          </a:p>
        </p:txBody>
      </p:sp>
    </p:spTree>
    <p:extLst>
      <p:ext uri="{BB962C8B-B14F-4D97-AF65-F5344CB8AC3E}">
        <p14:creationId xmlns:p14="http://schemas.microsoft.com/office/powerpoint/2010/main" val="292930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t>When you file an application for disability benefits with Social Security, we always check on your eligibility for both of our programs.</a:t>
            </a:r>
            <a:r>
              <a:rPr lang="en-US" sz="1100" baseline="0" dirty="0"/>
              <a:t>  </a:t>
            </a:r>
            <a:r>
              <a:rPr lang="en-US" sz="1100" dirty="0"/>
              <a:t>The same medical requirements apply to both programs, but the non-medical requirements differ.</a:t>
            </a:r>
          </a:p>
          <a:p>
            <a:endParaRPr lang="en-US" sz="1100" dirty="0"/>
          </a:p>
          <a:p>
            <a:pPr marL="171450" indent="-171450">
              <a:buFont typeface="Arial" panose="020B0604020202020204" pitchFamily="34" charset="0"/>
              <a:buChar char="•"/>
            </a:pPr>
            <a:r>
              <a:rPr lang="en-US" sz="1100" dirty="0"/>
              <a:t>Staff at your local Social Security field office review your non-medical eligibility. If you meet the non-medical requirements for SSDI, SSI, or both programs, we send your claim – or claims – to a medical examiner who works for the state of ___(your state).</a:t>
            </a:r>
          </a:p>
          <a:p>
            <a:endParaRPr lang="en-US" sz="1100" dirty="0"/>
          </a:p>
          <a:p>
            <a:pPr marL="171450" indent="-171450">
              <a:buFont typeface="Arial" panose="020B0604020202020204" pitchFamily="34" charset="0"/>
              <a:buChar char="•"/>
            </a:pPr>
            <a:r>
              <a:rPr lang="en-US" sz="1100" dirty="0"/>
              <a:t>Specifically, the medical examiners work for a state agency called the Disability Determination Service, or DDS. Once the medical examiner makes a medical decision on your application, you receive notification by mail, and your local Social Security field office receives notification electronically. If your claim is approved, you start receiving monthly disability benefits. If denied, you have 60 days to file an appeal.</a:t>
            </a:r>
          </a:p>
          <a:p>
            <a:endParaRPr lang="en-US" sz="1100" dirty="0"/>
          </a:p>
          <a:p>
            <a:pPr marL="171450" indent="-171450">
              <a:buFont typeface="Arial" panose="020B0604020202020204" pitchFamily="34" charset="0"/>
              <a:buChar char="•"/>
            </a:pPr>
            <a:r>
              <a:rPr lang="en-US" sz="1100" dirty="0"/>
              <a:t>For SSDI, you must have recent work history in order to receive benefits. Adults must have worked and earned Social Security credits in 5 out of the 10 years prior to the onset of the disability.</a:t>
            </a:r>
          </a:p>
          <a:p>
            <a:endParaRPr lang="en-US" sz="1100" dirty="0"/>
          </a:p>
          <a:p>
            <a:pPr marL="171450" indent="-171450">
              <a:buFont typeface="Arial" panose="020B0604020202020204" pitchFamily="34" charset="0"/>
              <a:buChar char="•"/>
            </a:pPr>
            <a:r>
              <a:rPr lang="en-US" sz="1100" dirty="0"/>
              <a:t>For younger workers, however, less work is required. For example:</a:t>
            </a:r>
          </a:p>
          <a:p>
            <a:endParaRPr lang="en-US" sz="1100" dirty="0"/>
          </a:p>
          <a:p>
            <a:pPr>
              <a:spcBef>
                <a:spcPct val="20000"/>
              </a:spcBef>
              <a:buClr>
                <a:srgbClr val="A8C0F6"/>
              </a:buClr>
              <a:buFont typeface="Wingdings" pitchFamily="2" charset="2"/>
              <a:buChar char="§"/>
            </a:pPr>
            <a:r>
              <a:rPr lang="en-US" altLang="en-US" sz="1100" u="sng" dirty="0"/>
              <a:t> Before age 24:</a:t>
            </a:r>
          </a:p>
          <a:p>
            <a:pPr marL="628512" lvl="1" indent="-171450">
              <a:spcBef>
                <a:spcPct val="20000"/>
              </a:spcBef>
              <a:buFont typeface="Wingdings" panose="05000000000000000000" pitchFamily="2" charset="2"/>
              <a:buChar char="§"/>
            </a:pPr>
            <a:r>
              <a:rPr lang="en-US" altLang="en-US" sz="1100" dirty="0"/>
              <a:t>1 ½ years of work in a three-year period before becoming disabled</a:t>
            </a:r>
          </a:p>
          <a:p>
            <a:pPr>
              <a:spcBef>
                <a:spcPct val="20000"/>
              </a:spcBef>
              <a:buClr>
                <a:srgbClr val="A8C0F6"/>
              </a:buClr>
              <a:buFont typeface="Wingdings" pitchFamily="2" charset="2"/>
              <a:buChar char="§"/>
            </a:pPr>
            <a:r>
              <a:rPr lang="en-US" altLang="en-US" sz="1100" dirty="0"/>
              <a:t> </a:t>
            </a:r>
            <a:r>
              <a:rPr lang="en-US" altLang="en-US" sz="1100" u="sng" dirty="0"/>
              <a:t>Age 24-31:</a:t>
            </a:r>
          </a:p>
          <a:p>
            <a:pPr marL="628650" lvl="1" indent="-171450">
              <a:spcBef>
                <a:spcPct val="20000"/>
              </a:spcBef>
              <a:buClr>
                <a:srgbClr val="A8C0F6"/>
              </a:buClr>
              <a:buFont typeface="Wingdings" panose="05000000000000000000" pitchFamily="2" charset="2"/>
              <a:buChar char="§"/>
            </a:pPr>
            <a:r>
              <a:rPr lang="en-US" altLang="en-US" sz="1100" dirty="0"/>
              <a:t>work during half the time between age 21 and the time the disability began</a:t>
            </a:r>
          </a:p>
          <a:p>
            <a:pPr>
              <a:spcBef>
                <a:spcPct val="20000"/>
              </a:spcBef>
              <a:buClr>
                <a:srgbClr val="A8C0F6"/>
              </a:buClr>
              <a:buFont typeface="Wingdings" pitchFamily="2" charset="2"/>
              <a:buChar char="§"/>
            </a:pPr>
            <a:r>
              <a:rPr lang="en-US" altLang="en-US" sz="1100" u="sng" dirty="0"/>
              <a:t>Age 31 or older:</a:t>
            </a:r>
          </a:p>
          <a:p>
            <a:pPr marL="628650" lvl="1" indent="-171450">
              <a:spcBef>
                <a:spcPct val="20000"/>
              </a:spcBef>
              <a:buClr>
                <a:srgbClr val="A8C0F6"/>
              </a:buClr>
              <a:buFont typeface="Wingdings" panose="05000000000000000000" pitchFamily="2" charset="2"/>
              <a:buChar char="§"/>
            </a:pPr>
            <a:r>
              <a:rPr lang="en-US" altLang="en-US" sz="1100" dirty="0"/>
              <a:t>work during five out of the 10 years before the disability began</a:t>
            </a:r>
            <a:r>
              <a:rPr lang="en-US" altLang="en-US" sz="1100" i="1" dirty="0"/>
              <a:t>   </a:t>
            </a:r>
          </a:p>
          <a:p>
            <a:endParaRPr lang="en-US" sz="1100" dirty="0"/>
          </a:p>
          <a:p>
            <a:pPr marL="171450" indent="-171450">
              <a:buFont typeface="Arial" panose="020B0604020202020204" pitchFamily="34" charset="0"/>
              <a:buChar char="•"/>
            </a:pPr>
            <a:r>
              <a:rPr lang="en-US" sz="1100" dirty="0"/>
              <a:t>However, since you do not need to work and gain insured status for SSI, babies and older people who have never worked can receive SSI benefits. They just need to be blind, disabled, or age 65 or older and have limited income and resources.</a:t>
            </a:r>
          </a:p>
          <a:p>
            <a:endParaRPr lang="en-US" sz="1100" dirty="0"/>
          </a:p>
          <a:p>
            <a:pPr marL="171450" indent="-171450" defTabSz="931543">
              <a:buFont typeface="Arial" panose="020B0604020202020204" pitchFamily="34" charset="0"/>
              <a:buChar char="•"/>
              <a:defRPr/>
            </a:pPr>
            <a:r>
              <a:rPr lang="en-US" sz="1100" dirty="0"/>
              <a:t>Social Security has a specific set of rules that apply to disability beneficiaries. If you receive Social Security disability benefits or Supplemental Security Income payments, </a:t>
            </a:r>
            <a:r>
              <a:rPr lang="en-US" sz="1100" b="1" dirty="0"/>
              <a:t>you must report all earnings to Social Security</a:t>
            </a:r>
            <a:r>
              <a:rPr lang="en-US" sz="1100" dirty="0"/>
              <a:t>. </a:t>
            </a:r>
          </a:p>
          <a:p>
            <a:endParaRPr lang="en-US" sz="1100" dirty="0"/>
          </a:p>
          <a:p>
            <a:r>
              <a:rPr lang="en-US" sz="1100" dirty="0"/>
              <a:t>Content review by OISP-OSSIPIP 12/8/2020</a:t>
            </a:r>
          </a:p>
          <a:p>
            <a:endParaRPr lang="en-US" sz="1100" dirty="0"/>
          </a:p>
        </p:txBody>
      </p:sp>
      <p:sp>
        <p:nvSpPr>
          <p:cNvPr id="4" name="Slide Number Placeholder 3"/>
          <p:cNvSpPr>
            <a:spLocks noGrp="1"/>
          </p:cNvSpPr>
          <p:nvPr>
            <p:ph type="sldNum" sz="quarter" idx="10"/>
          </p:nvPr>
        </p:nvSpPr>
        <p:spPr/>
        <p:txBody>
          <a:bodyPr/>
          <a:lstStyle/>
          <a:p>
            <a:fld id="{D8AD8C53-ECBC-44FC-9144-A8C38BDE651D}" type="slidenum">
              <a:rPr lang="en-US" smtClean="0"/>
              <a:t>5</a:t>
            </a:fld>
            <a:endParaRPr lang="en-US"/>
          </a:p>
        </p:txBody>
      </p:sp>
    </p:spTree>
    <p:extLst>
      <p:ext uri="{BB962C8B-B14F-4D97-AF65-F5344CB8AC3E}">
        <p14:creationId xmlns:p14="http://schemas.microsoft.com/office/powerpoint/2010/main" val="2630985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dirty="0"/>
              <a:t>https://www.ssa.gov/ssi/text-eligibility-ussi.htm</a:t>
            </a:r>
          </a:p>
          <a:p>
            <a:pPr defTabSz="917235">
              <a:defRPr/>
            </a:pPr>
            <a:endParaRPr lang="en-US" dirty="0"/>
          </a:p>
          <a:p>
            <a:pPr defTabSz="917235">
              <a:defRPr/>
            </a:pPr>
            <a:r>
              <a:rPr lang="en-US" dirty="0"/>
              <a:t>Information for children</a:t>
            </a:r>
            <a:r>
              <a:rPr lang="en-US" baseline="0" dirty="0"/>
              <a:t> starts on slide 26.</a:t>
            </a:r>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6</a:t>
            </a:fld>
            <a:endParaRPr lang="en-US"/>
          </a:p>
        </p:txBody>
      </p:sp>
    </p:spTree>
    <p:extLst>
      <p:ext uri="{BB962C8B-B14F-4D97-AF65-F5344CB8AC3E}">
        <p14:creationId xmlns:p14="http://schemas.microsoft.com/office/powerpoint/2010/main" val="232789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https://www.ssa.gov/ssi/text-resources-ussi.htm</a:t>
            </a:r>
          </a:p>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9</a:t>
            </a:fld>
            <a:endParaRPr lang="en-US"/>
          </a:p>
        </p:txBody>
      </p:sp>
    </p:spTree>
    <p:extLst>
      <p:ext uri="{BB962C8B-B14F-4D97-AF65-F5344CB8AC3E}">
        <p14:creationId xmlns:p14="http://schemas.microsoft.com/office/powerpoint/2010/main" val="3694848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https://www.ssa.gov/ssi/text-living-ussi.htm</a:t>
            </a:r>
          </a:p>
        </p:txBody>
      </p:sp>
      <p:sp>
        <p:nvSpPr>
          <p:cNvPr id="4" name="Slide Number Placeholder 3"/>
          <p:cNvSpPr>
            <a:spLocks noGrp="1"/>
          </p:cNvSpPr>
          <p:nvPr>
            <p:ph type="sldNum" sz="quarter" idx="10"/>
          </p:nvPr>
        </p:nvSpPr>
        <p:spPr/>
        <p:txBody>
          <a:bodyPr/>
          <a:lstStyle/>
          <a:p>
            <a:fld id="{D8AD8C53-ECBC-44FC-9144-A8C38BDE651D}" type="slidenum">
              <a:rPr lang="en-US" smtClean="0"/>
              <a:t>10</a:t>
            </a:fld>
            <a:endParaRPr lang="en-US"/>
          </a:p>
        </p:txBody>
      </p:sp>
    </p:spTree>
    <p:extLst>
      <p:ext uri="{BB962C8B-B14F-4D97-AF65-F5344CB8AC3E}">
        <p14:creationId xmlns:p14="http://schemas.microsoft.com/office/powerpoint/2010/main" val="147533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14</a:t>
            </a:fld>
            <a:endParaRPr lang="en-US"/>
          </a:p>
        </p:txBody>
      </p:sp>
    </p:spTree>
    <p:extLst>
      <p:ext uri="{BB962C8B-B14F-4D97-AF65-F5344CB8AC3E}">
        <p14:creationId xmlns:p14="http://schemas.microsoft.com/office/powerpoint/2010/main" val="2005973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ard">
    <p:spTree>
      <p:nvGrpSpPr>
        <p:cNvPr id="1" name=""/>
        <p:cNvGrpSpPr/>
        <p:nvPr/>
      </p:nvGrpSpPr>
      <p:grpSpPr>
        <a:xfrm>
          <a:off x="0" y="0"/>
          <a:ext cx="0" cy="0"/>
          <a:chOff x="0" y="0"/>
          <a:chExt cx="0" cy="0"/>
        </a:xfrm>
      </p:grpSpPr>
      <p:sp>
        <p:nvSpPr>
          <p:cNvPr id="7" name="Rectangle 6"/>
          <p:cNvSpPr/>
          <p:nvPr userDrawn="1"/>
        </p:nvSpPr>
        <p:spPr>
          <a:xfrm>
            <a:off x="0" y="6547104"/>
            <a:ext cx="9144000" cy="310896"/>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66420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952999"/>
            <a:ext cx="9144000" cy="1670304"/>
          </a:xfrm>
          <a:prstGeom prst="rect">
            <a:avLst/>
          </a:prstGeom>
        </p:spPr>
      </p:pic>
      <p:sp>
        <p:nvSpPr>
          <p:cNvPr id="2" name="Title 1"/>
          <p:cNvSpPr>
            <a:spLocks noGrp="1"/>
          </p:cNvSpPr>
          <p:nvPr>
            <p:ph type="title" hasCustomPrompt="1"/>
          </p:nvPr>
        </p:nvSpPr>
        <p:spPr>
          <a:xfrm>
            <a:off x="0" y="1665007"/>
            <a:ext cx="9144000" cy="818217"/>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627313"/>
            <a:ext cx="9144000" cy="2141537"/>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717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0"/>
            <a:ext cx="9144000" cy="58181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hasCustomPrompt="1"/>
          </p:nvPr>
        </p:nvSpPr>
        <p:spPr>
          <a:xfrm>
            <a:off x="0" y="0"/>
            <a:ext cx="9144000" cy="1325563"/>
          </a:xfrm>
          <a:prstGeom prst="rect">
            <a:avLst/>
          </a:prstGeom>
        </p:spPr>
        <p:txBody>
          <a:bodyPr/>
          <a:lstStyle>
            <a:lvl1pPr>
              <a:defRPr b="0"/>
            </a:lvl1pPr>
          </a:lstStyle>
          <a:p>
            <a:r>
              <a:rPr lang="en-US" dirty="0"/>
              <a:t>Title</a:t>
            </a:r>
          </a:p>
        </p:txBody>
      </p:sp>
    </p:spTree>
    <p:extLst>
      <p:ext uri="{BB962C8B-B14F-4D97-AF65-F5344CB8AC3E}">
        <p14:creationId xmlns:p14="http://schemas.microsoft.com/office/powerpoint/2010/main" val="237393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dirty="0"/>
              <a:t>Title</a:t>
            </a:r>
          </a:p>
        </p:txBody>
      </p:sp>
      <p:sp>
        <p:nvSpPr>
          <p:cNvPr id="9" name="Content Placeholder 7"/>
          <p:cNvSpPr>
            <a:spLocks noGrp="1"/>
          </p:cNvSpPr>
          <p:nvPr>
            <p:ph sz="quarter" idx="11"/>
          </p:nvPr>
        </p:nvSpPr>
        <p:spPr>
          <a:xfrm>
            <a:off x="394447" y="1560419"/>
            <a:ext cx="8364071"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00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op Ba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999744"/>
          </a:xfrm>
          <a:prstGeom prst="rect">
            <a:avLst/>
          </a:prstGeom>
        </p:spPr>
      </p:pic>
      <p:sp>
        <p:nvSpPr>
          <p:cNvPr id="2" name="Title 1"/>
          <p:cNvSpPr>
            <a:spLocks noGrp="1"/>
          </p:cNvSpPr>
          <p:nvPr>
            <p:ph type="title" hasCustomPrompt="1"/>
          </p:nvPr>
        </p:nvSpPr>
        <p:spPr>
          <a:xfrm>
            <a:off x="0" y="992655"/>
            <a:ext cx="9144000" cy="1114051"/>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312988"/>
            <a:ext cx="9144000" cy="32813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17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dirty="0"/>
              <a:t>Title</a:t>
            </a:r>
          </a:p>
        </p:txBody>
      </p:sp>
      <p:sp>
        <p:nvSpPr>
          <p:cNvPr id="8" name="Content Placeholder 7"/>
          <p:cNvSpPr>
            <a:spLocks noGrp="1"/>
          </p:cNvSpPr>
          <p:nvPr>
            <p:ph sz="quarter" idx="10"/>
          </p:nvPr>
        </p:nvSpPr>
        <p:spPr>
          <a:xfrm>
            <a:off x="788988" y="1533525"/>
            <a:ext cx="3746500"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1"/>
          </p:nvPr>
        </p:nvSpPr>
        <p:spPr>
          <a:xfrm>
            <a:off x="4724494" y="1560419"/>
            <a:ext cx="3746500"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919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3"/>
          <p:cNvSpPr>
            <a:spLocks noGrp="1"/>
          </p:cNvSpPr>
          <p:nvPr>
            <p:ph type="title"/>
          </p:nvPr>
        </p:nvSpPr>
        <p:spPr>
          <a:xfrm>
            <a:off x="0" y="999745"/>
            <a:ext cx="9144000" cy="765994"/>
          </a:xfrm>
          <a:prstGeom prst="rect">
            <a:avLst/>
          </a:prstGeom>
        </p:spPr>
        <p:txBody>
          <a:body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
        <p:nvSpPr>
          <p:cNvPr id="6" name="Text Placeholder 5"/>
          <p:cNvSpPr>
            <a:spLocks noGrp="1"/>
          </p:cNvSpPr>
          <p:nvPr>
            <p:ph type="body" sz="quarter" idx="10"/>
          </p:nvPr>
        </p:nvSpPr>
        <p:spPr>
          <a:xfrm>
            <a:off x="343688" y="1942313"/>
            <a:ext cx="8456623" cy="3512426"/>
          </a:xfrm>
          <a:prstGeom prst="rect">
            <a:avLst/>
          </a:prstGeo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43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03124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662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31796"/>
            <a:ext cx="7886700" cy="826747"/>
          </a:xfrm>
          <a:prstGeom prst="rect">
            <a:avLst/>
          </a:prstGeom>
        </p:spPr>
        <p:txBody>
          <a:bodyPr/>
          <a:lstStyle/>
          <a:p>
            <a:r>
              <a:rPr lang="en-US"/>
              <a:t>Click to edit Master title style</a:t>
            </a:r>
          </a:p>
        </p:txBody>
      </p:sp>
      <p:sp>
        <p:nvSpPr>
          <p:cNvPr id="8" name="Content Placeholder 2"/>
          <p:cNvSpPr>
            <a:spLocks noGrp="1"/>
          </p:cNvSpPr>
          <p:nvPr>
            <p:ph idx="1" hasCustomPrompt="1"/>
          </p:nvPr>
        </p:nvSpPr>
        <p:spPr>
          <a:xfrm>
            <a:off x="628650" y="5235205"/>
            <a:ext cx="7886700" cy="472966"/>
          </a:xfrm>
          <a:prstGeom prst="rect">
            <a:avLst/>
          </a:prstGeom>
        </p:spPr>
        <p:txBody>
          <a:bodyPr numCol="1"/>
          <a:lstStyle>
            <a:lvl1pPr marL="0" indent="0">
              <a:buNone/>
              <a:defRPr/>
            </a:lvl1pPr>
            <a:lvl5pPr>
              <a:defRPr/>
            </a:lvl5pPr>
          </a:lstStyle>
          <a:p>
            <a:pPr lvl="0"/>
            <a:r>
              <a:rPr lang="en-US" dirty="0"/>
              <a:t>Click to edit Master text styles</a:t>
            </a:r>
          </a:p>
        </p:txBody>
      </p:sp>
      <p:sp>
        <p:nvSpPr>
          <p:cNvPr id="10" name="Table Placeholder 9"/>
          <p:cNvSpPr>
            <a:spLocks noGrp="1"/>
          </p:cNvSpPr>
          <p:nvPr>
            <p:ph type="tbl" sz="quarter" idx="10"/>
          </p:nvPr>
        </p:nvSpPr>
        <p:spPr>
          <a:xfrm>
            <a:off x="628650" y="1127233"/>
            <a:ext cx="7886700" cy="4031244"/>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206049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rgbClr val="F2E9D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5894435"/>
            <a:ext cx="9144000" cy="972273"/>
          </a:xfrm>
          <a:prstGeom prst="rect">
            <a:avLst/>
          </a:prstGeom>
          <a:solidFill>
            <a:srgbClr val="C1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808617"/>
            <a:ext cx="9144000" cy="134983"/>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142943" y="6166440"/>
            <a:ext cx="2806861" cy="477054"/>
          </a:xfrm>
          <a:prstGeom prst="rect">
            <a:avLst/>
          </a:prstGeom>
          <a:noFill/>
        </p:spPr>
        <p:txBody>
          <a:bodyPr wrap="square" rtlCol="0">
            <a:spAutoFit/>
          </a:bodyPr>
          <a:lstStyle/>
          <a:p>
            <a:pPr algn="r"/>
            <a:r>
              <a:rPr lang="en-US" sz="2500" b="0" dirty="0">
                <a:solidFill>
                  <a:srgbClr val="00295B"/>
                </a:solidFill>
              </a:rPr>
              <a:t>SSA.gov</a:t>
            </a:r>
          </a:p>
        </p:txBody>
      </p:sp>
      <p:pic>
        <p:nvPicPr>
          <p:cNvPr id="10" name="Picture 9"/>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09005" y="6035041"/>
            <a:ext cx="2140064" cy="734972"/>
          </a:xfrm>
          <a:prstGeom prst="rect">
            <a:avLst/>
          </a:prstGeom>
        </p:spPr>
      </p:pic>
    </p:spTree>
    <p:extLst>
      <p:ext uri="{BB962C8B-B14F-4D97-AF65-F5344CB8AC3E}">
        <p14:creationId xmlns:p14="http://schemas.microsoft.com/office/powerpoint/2010/main" val="3856328738"/>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4" r:id="rId3"/>
    <p:sldLayoutId id="2147483661" r:id="rId4"/>
    <p:sldLayoutId id="2147483663" r:id="rId5"/>
    <p:sldLayoutId id="2147483666" r:id="rId6"/>
    <p:sldLayoutId id="2147483667" r:id="rId7"/>
    <p:sldLayoutId id="2147483668" r:id="rId8"/>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ocialsecurity.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ssa.gov/benefits/disability/appeal.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choosework.ssa.gov/about/index.htm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www.socialsecurity.gov/myaccoun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ssa.gov/myaccount/what.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ssa.gov/disability/"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ssa.gov/myaccount/what.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ssa.gov/myaccount/statement.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socialsecurity" TargetMode="External"/><Relationship Id="rId7" Type="http://schemas.openxmlformats.org/officeDocument/2006/relationships/hyperlink" Target="https://www.instagram.com/socialsecurity/" TargetMode="External"/><Relationship Id="rId12"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hyperlink" Target="https://www.facebook.com/socialsecurity" TargetMode="External"/><Relationship Id="rId5" Type="http://schemas.openxmlformats.org/officeDocument/2006/relationships/hyperlink" Target="https://www.linkedin.com/company/ssa"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www.twitter.com/socialsecurit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sa.gov/benefits/ssi/"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07474"/>
            <a:ext cx="9144000" cy="1288870"/>
          </a:xfrm>
          <a:prstGeom prst="rect">
            <a:avLst/>
          </a:prstGeom>
        </p:spPr>
        <p:txBody>
          <a:bodyPr>
            <a:normAutofit fontScale="90000"/>
          </a:bodyPr>
          <a:lstStyle/>
          <a:p>
            <a:r>
              <a:rPr lang="en-US" dirty="0"/>
              <a:t>Social Security: </a:t>
            </a:r>
            <a:br>
              <a:rPr lang="en-US" dirty="0"/>
            </a:br>
            <a:r>
              <a:rPr lang="en-US" dirty="0"/>
              <a:t>With You Through Life’s Journey…</a:t>
            </a:r>
          </a:p>
        </p:txBody>
      </p:sp>
      <p:pic>
        <p:nvPicPr>
          <p:cNvPr id="5" name="Picture 4" descr="Social Security Administration.  Securing today and Tomorrow.">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958" y="3705079"/>
            <a:ext cx="2626672" cy="902090"/>
          </a:xfrm>
          <a:prstGeom prst="rect">
            <a:avLst/>
          </a:prstGeom>
        </p:spPr>
      </p:pic>
      <p:sp>
        <p:nvSpPr>
          <p:cNvPr id="2" name="TextBox 1"/>
          <p:cNvSpPr txBox="1"/>
          <p:nvPr/>
        </p:nvSpPr>
        <p:spPr>
          <a:xfrm>
            <a:off x="6529498" y="6590145"/>
            <a:ext cx="2608406" cy="276999"/>
          </a:xfrm>
          <a:prstGeom prst="rect">
            <a:avLst/>
          </a:prstGeom>
          <a:noFill/>
        </p:spPr>
        <p:txBody>
          <a:bodyPr wrap="none" rtlCol="0">
            <a:spAutoFit/>
          </a:bodyPr>
          <a:lstStyle/>
          <a:p>
            <a:r>
              <a:rPr lang="en-US" sz="1200" dirty="0">
                <a:solidFill>
                  <a:schemeClr val="bg1"/>
                </a:solidFill>
              </a:rPr>
              <a:t>Produced at U.S. taxpayer expense</a:t>
            </a:r>
          </a:p>
        </p:txBody>
      </p:sp>
    </p:spTree>
    <p:extLst>
      <p:ext uri="{BB962C8B-B14F-4D97-AF65-F5344CB8AC3E}">
        <p14:creationId xmlns:p14="http://schemas.microsoft.com/office/powerpoint/2010/main" val="91432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spcBef>
                <a:spcPts val="0"/>
              </a:spcBef>
            </a:pPr>
            <a:r>
              <a:rPr lang="en-US" sz="3600" dirty="0">
                <a:solidFill>
                  <a:srgbClr val="003366"/>
                </a:solidFill>
                <a:ea typeface="+mn-ea"/>
                <a:cs typeface="+mn-cs"/>
              </a:rPr>
              <a:t>Living Arrangements</a:t>
            </a:r>
            <a:endParaRPr lang="en-US" dirty="0"/>
          </a:p>
        </p:txBody>
      </p:sp>
      <p:sp>
        <p:nvSpPr>
          <p:cNvPr id="5" name="Text Placeholder 4"/>
          <p:cNvSpPr>
            <a:spLocks noGrp="1"/>
          </p:cNvSpPr>
          <p:nvPr>
            <p:ph type="body" sz="quarter" idx="10"/>
          </p:nvPr>
        </p:nvSpPr>
        <p:spPr>
          <a:xfrm>
            <a:off x="373626" y="1800012"/>
            <a:ext cx="8504903" cy="3062377"/>
          </a:xfrm>
        </p:spPr>
        <p:txBody>
          <a:bodyPr/>
          <a:lstStyle/>
          <a:p>
            <a:pPr lvl="0">
              <a:spcBef>
                <a:spcPts val="0"/>
              </a:spcBef>
              <a:spcAft>
                <a:spcPts val="1200"/>
              </a:spcAft>
            </a:pPr>
            <a:r>
              <a:rPr lang="en-US" sz="2400" dirty="0">
                <a:solidFill>
                  <a:srgbClr val="003366"/>
                </a:solidFill>
              </a:rPr>
              <a:t>Living arrangements are another factor to determine how much SSI a person can get. Benefits may vary depending on where you live:</a:t>
            </a:r>
          </a:p>
          <a:p>
            <a:pPr marL="342900" lvl="0" indent="-342900">
              <a:spcBef>
                <a:spcPts val="0"/>
              </a:spcBef>
              <a:spcAft>
                <a:spcPts val="600"/>
              </a:spcAft>
              <a:buFont typeface="Arial" panose="020B0604020202020204" pitchFamily="34" charset="0"/>
              <a:buChar char="•"/>
            </a:pPr>
            <a:r>
              <a:rPr lang="en-US" sz="2400" dirty="0">
                <a:solidFill>
                  <a:srgbClr val="003366"/>
                </a:solidFill>
              </a:rPr>
              <a:t>In someone else’s household</a:t>
            </a:r>
          </a:p>
          <a:p>
            <a:pPr marL="342900" lvl="0" indent="-342900">
              <a:spcBef>
                <a:spcPts val="0"/>
              </a:spcBef>
              <a:spcAft>
                <a:spcPts val="600"/>
              </a:spcAft>
              <a:buFont typeface="Arial" panose="020B0604020202020204" pitchFamily="34" charset="0"/>
              <a:buChar char="•"/>
            </a:pPr>
            <a:r>
              <a:rPr lang="en-US" sz="2400" dirty="0">
                <a:solidFill>
                  <a:srgbClr val="003366"/>
                </a:solidFill>
              </a:rPr>
              <a:t>In an institution – generally $30/month maximum</a:t>
            </a:r>
          </a:p>
          <a:p>
            <a:pPr marL="342900" lvl="0" indent="-342900">
              <a:spcBef>
                <a:spcPts val="0"/>
              </a:spcBef>
              <a:spcAft>
                <a:spcPts val="600"/>
              </a:spcAft>
              <a:buFont typeface="Arial" panose="020B0604020202020204" pitchFamily="34" charset="0"/>
              <a:buChar char="•"/>
            </a:pPr>
            <a:r>
              <a:rPr lang="en-US" sz="2400" dirty="0">
                <a:solidFill>
                  <a:srgbClr val="003366"/>
                </a:solidFill>
              </a:rPr>
              <a:t>In a group care or board and care facility</a:t>
            </a:r>
          </a:p>
        </p:txBody>
      </p:sp>
    </p:spTree>
    <p:extLst>
      <p:ext uri="{BB962C8B-B14F-4D97-AF65-F5344CB8AC3E}">
        <p14:creationId xmlns:p14="http://schemas.microsoft.com/office/powerpoint/2010/main" val="302394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spcBef>
                <a:spcPts val="0"/>
              </a:spcBef>
            </a:pPr>
            <a:r>
              <a:rPr lang="en-US" sz="3600" dirty="0">
                <a:solidFill>
                  <a:srgbClr val="003366"/>
                </a:solidFill>
                <a:ea typeface="+mn-ea"/>
                <a:cs typeface="+mn-cs"/>
              </a:rPr>
              <a:t>SSI Determination for Children Turning 18</a:t>
            </a:r>
            <a:endParaRPr lang="en-US" dirty="0"/>
          </a:p>
        </p:txBody>
      </p:sp>
      <p:sp>
        <p:nvSpPr>
          <p:cNvPr id="5" name="Text Placeholder 4"/>
          <p:cNvSpPr>
            <a:spLocks noGrp="1"/>
          </p:cNvSpPr>
          <p:nvPr>
            <p:ph type="body" sz="quarter" idx="10"/>
          </p:nvPr>
        </p:nvSpPr>
        <p:spPr>
          <a:xfrm>
            <a:off x="342900" y="1765739"/>
            <a:ext cx="8458200" cy="3277820"/>
          </a:xfrm>
        </p:spPr>
        <p:txBody>
          <a:bodyPr/>
          <a:lstStyle/>
          <a:p>
            <a:pPr marL="342900" lvl="0" indent="-342900">
              <a:spcBef>
                <a:spcPct val="0"/>
              </a:spcBef>
              <a:spcAft>
                <a:spcPts val="600"/>
              </a:spcAft>
              <a:buClr>
                <a:srgbClr val="003366">
                  <a:lumMod val="50000"/>
                </a:srgbClr>
              </a:buClr>
              <a:buFont typeface="Arial" panose="020B0604020202020204" pitchFamily="34" charset="0"/>
              <a:buChar char="•"/>
              <a:defRPr/>
            </a:pPr>
            <a:r>
              <a:rPr lang="en-US" altLang="en-US" sz="2400" dirty="0">
                <a:solidFill>
                  <a:srgbClr val="003366"/>
                </a:solidFill>
              </a:rPr>
              <a:t>We make a new disability determination using the adult rules.</a:t>
            </a:r>
          </a:p>
          <a:p>
            <a:pPr marL="342900" lvl="0" indent="-342900">
              <a:spcBef>
                <a:spcPts val="0"/>
              </a:spcBef>
              <a:spcAft>
                <a:spcPts val="600"/>
              </a:spcAft>
              <a:buClr>
                <a:srgbClr val="003366">
                  <a:lumMod val="50000"/>
                </a:srgbClr>
              </a:buClr>
              <a:buFont typeface="Arial" panose="020B0604020202020204" pitchFamily="34" charset="0"/>
              <a:buChar char="•"/>
              <a:defRPr/>
            </a:pPr>
            <a:r>
              <a:rPr lang="en-US" altLang="en-US" sz="2400" dirty="0">
                <a:solidFill>
                  <a:srgbClr val="003366"/>
                </a:solidFill>
              </a:rPr>
              <a:t>We no longer count the income and resources of parent(s) for eligibility.</a:t>
            </a:r>
          </a:p>
          <a:p>
            <a:pPr marL="342900" lvl="0" indent="-342900">
              <a:spcBef>
                <a:spcPts val="0"/>
              </a:spcBef>
              <a:spcAft>
                <a:spcPts val="600"/>
              </a:spcAft>
              <a:buClr>
                <a:srgbClr val="003366">
                  <a:lumMod val="50000"/>
                </a:srgbClr>
              </a:buClr>
              <a:buFont typeface="Arial" panose="020B0604020202020204" pitchFamily="34" charset="0"/>
              <a:buChar char="•"/>
              <a:defRPr/>
            </a:pPr>
            <a:r>
              <a:rPr lang="en-US" sz="2400" dirty="0">
                <a:solidFill>
                  <a:srgbClr val="003366"/>
                </a:solidFill>
              </a:rPr>
              <a:t>If the child continues to live with parent(s) but does not pay for food or shelter, a lower SSI payment may apply.</a:t>
            </a:r>
          </a:p>
          <a:p>
            <a:pPr marL="342900" lvl="0" indent="-342900">
              <a:spcBef>
                <a:spcPts val="0"/>
              </a:spcBef>
              <a:spcAft>
                <a:spcPts val="600"/>
              </a:spcAft>
              <a:buClr>
                <a:srgbClr val="003366">
                  <a:lumMod val="50000"/>
                </a:srgbClr>
              </a:buClr>
              <a:buFont typeface="Arial" panose="020B0604020202020204" pitchFamily="34" charset="0"/>
              <a:buChar char="•"/>
              <a:defRPr/>
            </a:pPr>
            <a:r>
              <a:rPr lang="en-US" altLang="en-US" sz="2400" dirty="0">
                <a:solidFill>
                  <a:srgbClr val="003366"/>
                </a:solidFill>
              </a:rPr>
              <a:t>An SSI application can be made as early as the day of the 18th birthday.</a:t>
            </a:r>
            <a:endParaRPr lang="en-US" dirty="0"/>
          </a:p>
        </p:txBody>
      </p:sp>
    </p:spTree>
    <p:extLst>
      <p:ext uri="{BB962C8B-B14F-4D97-AF65-F5344CB8AC3E}">
        <p14:creationId xmlns:p14="http://schemas.microsoft.com/office/powerpoint/2010/main" val="246298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spcBef>
                <a:spcPts val="0"/>
              </a:spcBef>
            </a:pPr>
            <a:r>
              <a:rPr lang="en-US" sz="3600" dirty="0">
                <a:solidFill>
                  <a:srgbClr val="003366"/>
                </a:solidFill>
                <a:ea typeface="+mn-ea"/>
                <a:cs typeface="+mn-cs"/>
              </a:rPr>
              <a:t>Definition of Disability - Adult</a:t>
            </a:r>
            <a:endParaRPr lang="en-US" dirty="0"/>
          </a:p>
        </p:txBody>
      </p:sp>
      <p:sp>
        <p:nvSpPr>
          <p:cNvPr id="5" name="Text Placeholder 4"/>
          <p:cNvSpPr>
            <a:spLocks noGrp="1"/>
          </p:cNvSpPr>
          <p:nvPr>
            <p:ph type="body" sz="quarter" idx="10"/>
          </p:nvPr>
        </p:nvSpPr>
        <p:spPr>
          <a:xfrm>
            <a:off x="357338" y="1765739"/>
            <a:ext cx="8458200" cy="3888450"/>
          </a:xfrm>
        </p:spPr>
        <p:txBody>
          <a:bodyPr/>
          <a:lstStyle/>
          <a:p>
            <a:pPr lvl="0">
              <a:spcBef>
                <a:spcPts val="0"/>
              </a:spcBef>
              <a:spcAft>
                <a:spcPts val="600"/>
              </a:spcAft>
            </a:pPr>
            <a:r>
              <a:rPr lang="en-US" sz="2400" b="1" dirty="0">
                <a:solidFill>
                  <a:srgbClr val="003366"/>
                </a:solidFill>
              </a:rPr>
              <a:t>The Social Security Act defines disability as:</a:t>
            </a:r>
          </a:p>
          <a:p>
            <a:pPr marL="342900" lvl="0" indent="-342900">
              <a:spcBef>
                <a:spcPts val="0"/>
              </a:spcBef>
              <a:buFont typeface="Arial" panose="020B0604020202020204" pitchFamily="34" charset="0"/>
              <a:buChar char="•"/>
            </a:pPr>
            <a:r>
              <a:rPr lang="en-US" sz="2400" dirty="0">
                <a:solidFill>
                  <a:srgbClr val="003366"/>
                </a:solidFill>
              </a:rPr>
              <a:t>a person who cannot work due to a severe medical condition that has lasted, or is expected to last, at least one year or result in death; or</a:t>
            </a:r>
          </a:p>
          <a:p>
            <a:pPr lvl="0">
              <a:spcBef>
                <a:spcPts val="0"/>
              </a:spcBef>
            </a:pPr>
            <a:endParaRPr lang="en-US" sz="2400" dirty="0">
              <a:solidFill>
                <a:srgbClr val="003366"/>
              </a:solidFill>
            </a:endParaRPr>
          </a:p>
          <a:p>
            <a:pPr marL="342900" lvl="0" indent="-342900">
              <a:spcBef>
                <a:spcPts val="0"/>
              </a:spcBef>
              <a:buFont typeface="Arial" panose="020B0604020202020204" pitchFamily="34" charset="0"/>
              <a:buChar char="•"/>
            </a:pPr>
            <a:r>
              <a:rPr lang="en-US" sz="2400" dirty="0">
                <a:solidFill>
                  <a:srgbClr val="003366"/>
                </a:solidFill>
              </a:rPr>
              <a:t>the person's medical condition must prevent him or her from doing substantial gainful employment – work that he or she did in the past, and it must prevent the person from adjusting to other work.</a:t>
            </a:r>
            <a:endParaRPr lang="en-US" dirty="0"/>
          </a:p>
        </p:txBody>
      </p:sp>
    </p:spTree>
    <p:extLst>
      <p:ext uri="{BB962C8B-B14F-4D97-AF65-F5344CB8AC3E}">
        <p14:creationId xmlns:p14="http://schemas.microsoft.com/office/powerpoint/2010/main" val="133581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spcBef>
                <a:spcPts val="0"/>
              </a:spcBef>
            </a:pPr>
            <a:r>
              <a:rPr lang="en-US" sz="3600" dirty="0">
                <a:solidFill>
                  <a:srgbClr val="003366"/>
                </a:solidFill>
                <a:ea typeface="+mn-ea"/>
                <a:cs typeface="+mn-cs"/>
              </a:rPr>
              <a:t>SSI and Age 18 Foster Children</a:t>
            </a:r>
            <a:endParaRPr lang="en-US" dirty="0"/>
          </a:p>
        </p:txBody>
      </p:sp>
      <p:sp>
        <p:nvSpPr>
          <p:cNvPr id="5" name="Text Placeholder 4"/>
          <p:cNvSpPr>
            <a:spLocks noGrp="1"/>
          </p:cNvSpPr>
          <p:nvPr>
            <p:ph type="body" sz="quarter" idx="10"/>
          </p:nvPr>
        </p:nvSpPr>
        <p:spPr>
          <a:xfrm>
            <a:off x="357338" y="1800567"/>
            <a:ext cx="8458200" cy="3647152"/>
          </a:xfrm>
        </p:spPr>
        <p:txBody>
          <a:bodyPr/>
          <a:lstStyle/>
          <a:p>
            <a:pPr lvl="0">
              <a:lnSpc>
                <a:spcPct val="90000"/>
              </a:lnSpc>
              <a:spcBef>
                <a:spcPct val="0"/>
              </a:spcBef>
              <a:spcAft>
                <a:spcPts val="600"/>
              </a:spcAft>
              <a:buClr>
                <a:srgbClr val="003366">
                  <a:lumMod val="50000"/>
                </a:srgbClr>
              </a:buClr>
              <a:defRPr/>
            </a:pPr>
            <a:r>
              <a:rPr lang="en-US" altLang="en-US" sz="2400" dirty="0">
                <a:solidFill>
                  <a:srgbClr val="003366"/>
                </a:solidFill>
                <a:cs typeface="Times New Roman" panose="02020603050405020304" pitchFamily="18" charset="0"/>
              </a:rPr>
              <a:t>A disabled youth transitioning out of foster care may file an SSI application if he or she:</a:t>
            </a:r>
          </a:p>
          <a:p>
            <a:pPr marL="342900" lvl="0" indent="-342900">
              <a:lnSpc>
                <a:spcPct val="90000"/>
              </a:lnSpc>
              <a:spcBef>
                <a:spcPts val="0"/>
              </a:spcBef>
              <a:spcAft>
                <a:spcPts val="300"/>
              </a:spcAft>
              <a:buClr>
                <a:srgbClr val="003366">
                  <a:lumMod val="50000"/>
                </a:srgbClr>
              </a:buClr>
              <a:buFont typeface="Arial" panose="020B0604020202020204" pitchFamily="34" charset="0"/>
              <a:buChar char="•"/>
              <a:defRPr/>
            </a:pPr>
            <a:r>
              <a:rPr lang="en-US" altLang="en-US" sz="2400" dirty="0">
                <a:solidFill>
                  <a:srgbClr val="003366"/>
                </a:solidFill>
                <a:cs typeface="Times New Roman" panose="02020603050405020304" pitchFamily="18" charset="0"/>
              </a:rPr>
              <a:t>lives in a foster care situation;</a:t>
            </a:r>
          </a:p>
          <a:p>
            <a:pPr marL="342900" lvl="0" indent="-342900">
              <a:lnSpc>
                <a:spcPct val="90000"/>
              </a:lnSpc>
              <a:spcBef>
                <a:spcPts val="0"/>
              </a:spcBef>
              <a:spcAft>
                <a:spcPts val="300"/>
              </a:spcAft>
              <a:buClr>
                <a:srgbClr val="003366">
                  <a:lumMod val="50000"/>
                </a:srgbClr>
              </a:buClr>
              <a:buFont typeface="Arial" panose="020B0604020202020204" pitchFamily="34" charset="0"/>
              <a:buChar char="•"/>
              <a:defRPr/>
            </a:pPr>
            <a:r>
              <a:rPr lang="en-US" sz="2400" dirty="0">
                <a:solidFill>
                  <a:srgbClr val="003366"/>
                </a:solidFill>
                <a:cs typeface="Times New Roman" panose="02020603050405020304" pitchFamily="18" charset="0"/>
              </a:rPr>
              <a:t>alleges blindness or disability;</a:t>
            </a:r>
          </a:p>
          <a:p>
            <a:pPr marL="342900" lvl="0" indent="-342900">
              <a:lnSpc>
                <a:spcPct val="90000"/>
              </a:lnSpc>
              <a:spcBef>
                <a:spcPts val="0"/>
              </a:spcBef>
              <a:spcAft>
                <a:spcPts val="300"/>
              </a:spcAft>
              <a:buClr>
                <a:srgbClr val="003366">
                  <a:lumMod val="50000"/>
                </a:srgbClr>
              </a:buClr>
              <a:buFont typeface="Arial" panose="020B0604020202020204" pitchFamily="34" charset="0"/>
              <a:buChar char="•"/>
              <a:defRPr/>
            </a:pPr>
            <a:r>
              <a:rPr lang="en-US" altLang="en-US" sz="2400" dirty="0">
                <a:solidFill>
                  <a:srgbClr val="003366"/>
                </a:solidFill>
                <a:cs typeface="Times New Roman" panose="02020603050405020304" pitchFamily="18" charset="0"/>
              </a:rPr>
              <a:t>appears likely to meet all of the non-medical eligibility requirements when foster care payments terminate;</a:t>
            </a:r>
          </a:p>
          <a:p>
            <a:pPr marL="342900" lvl="0" indent="-342900">
              <a:lnSpc>
                <a:spcPct val="90000"/>
              </a:lnSpc>
              <a:spcBef>
                <a:spcPts val="0"/>
              </a:spcBef>
              <a:spcAft>
                <a:spcPts val="300"/>
              </a:spcAft>
              <a:buClr>
                <a:srgbClr val="003366">
                  <a:lumMod val="50000"/>
                </a:srgbClr>
              </a:buClr>
              <a:buFont typeface="Arial" panose="020B0604020202020204" pitchFamily="34" charset="0"/>
              <a:buChar char="•"/>
              <a:defRPr/>
            </a:pPr>
            <a:r>
              <a:rPr lang="en-US" sz="2400" dirty="0">
                <a:solidFill>
                  <a:srgbClr val="003366"/>
                </a:solidFill>
                <a:cs typeface="Times New Roman" panose="02020603050405020304" pitchFamily="18" charset="0"/>
              </a:rPr>
              <a:t>expects foster care payments to cease within 180 days of the application filing date; or</a:t>
            </a:r>
          </a:p>
          <a:p>
            <a:pPr marL="342900" lvl="0" indent="-342900">
              <a:lnSpc>
                <a:spcPct val="90000"/>
              </a:lnSpc>
              <a:spcBef>
                <a:spcPts val="0"/>
              </a:spcBef>
              <a:spcAft>
                <a:spcPts val="300"/>
              </a:spcAft>
              <a:buClr>
                <a:srgbClr val="003366">
                  <a:lumMod val="50000"/>
                </a:srgbClr>
              </a:buClr>
              <a:buFont typeface="Arial" panose="020B0604020202020204" pitchFamily="34" charset="0"/>
              <a:buChar char="•"/>
              <a:defRPr/>
            </a:pPr>
            <a:r>
              <a:rPr lang="en-US" sz="2400" dirty="0">
                <a:solidFill>
                  <a:srgbClr val="003366"/>
                </a:solidFill>
                <a:cs typeface="Times New Roman" panose="02020603050405020304" pitchFamily="18" charset="0"/>
              </a:rPr>
              <a:t>is within 180 days of losing foster care eligibility because of age.</a:t>
            </a:r>
          </a:p>
        </p:txBody>
      </p:sp>
    </p:spTree>
    <p:extLst>
      <p:ext uri="{BB962C8B-B14F-4D97-AF65-F5344CB8AC3E}">
        <p14:creationId xmlns:p14="http://schemas.microsoft.com/office/powerpoint/2010/main" val="2906581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spcBef>
                <a:spcPts val="0"/>
              </a:spcBef>
            </a:pPr>
            <a:r>
              <a:rPr lang="en-US" sz="3600" dirty="0">
                <a:solidFill>
                  <a:srgbClr val="003366"/>
                </a:solidFill>
                <a:ea typeface="+mn-ea"/>
                <a:cs typeface="+mn-cs"/>
              </a:rPr>
              <a:t>SSI &amp; Homeless</a:t>
            </a:r>
            <a:endParaRPr lang="en-US" dirty="0"/>
          </a:p>
        </p:txBody>
      </p:sp>
      <p:sp>
        <p:nvSpPr>
          <p:cNvPr id="5" name="Text Placeholder 4"/>
          <p:cNvSpPr>
            <a:spLocks noGrp="1"/>
          </p:cNvSpPr>
          <p:nvPr>
            <p:ph type="body" sz="quarter" idx="10"/>
          </p:nvPr>
        </p:nvSpPr>
        <p:spPr>
          <a:xfrm>
            <a:off x="342900" y="1682389"/>
            <a:ext cx="8458200" cy="3939540"/>
          </a:xfrm>
        </p:spPr>
        <p:txBody>
          <a:bodyPr/>
          <a:lstStyle/>
          <a:p>
            <a:pPr lvl="0">
              <a:spcBef>
                <a:spcPts val="0"/>
              </a:spcBef>
              <a:spcAft>
                <a:spcPts val="600"/>
              </a:spcAft>
            </a:pPr>
            <a:r>
              <a:rPr lang="en-US" sz="2400" b="1" dirty="0">
                <a:solidFill>
                  <a:srgbClr val="003366"/>
                </a:solidFill>
              </a:rPr>
              <a:t>Social Security defines “homeless” as:</a:t>
            </a:r>
          </a:p>
          <a:p>
            <a:pPr lvl="0">
              <a:spcBef>
                <a:spcPts val="0"/>
              </a:spcBef>
            </a:pPr>
            <a:r>
              <a:rPr lang="en-US" sz="2200" dirty="0">
                <a:solidFill>
                  <a:srgbClr val="003366"/>
                </a:solidFill>
              </a:rPr>
              <a:t>A </a:t>
            </a:r>
            <a:r>
              <a:rPr lang="en-US" sz="2200" b="1" dirty="0">
                <a:solidFill>
                  <a:srgbClr val="003366"/>
                </a:solidFill>
              </a:rPr>
              <a:t>transient – </a:t>
            </a:r>
            <a:r>
              <a:rPr lang="en-US" sz="2200" dirty="0">
                <a:solidFill>
                  <a:srgbClr val="003366"/>
                </a:solidFill>
              </a:rPr>
              <a:t>an individual with no permanent living arrangement, i.e., no fixed place of residence. A transient is neither a member of a household nor a resident of an institution.</a:t>
            </a:r>
          </a:p>
          <a:p>
            <a:pPr lvl="0">
              <a:spcBef>
                <a:spcPts val="0"/>
              </a:spcBef>
            </a:pPr>
            <a:endParaRPr lang="en-US" sz="800" dirty="0">
              <a:solidFill>
                <a:srgbClr val="003366"/>
              </a:solidFill>
            </a:endParaRPr>
          </a:p>
          <a:p>
            <a:pPr lvl="0">
              <a:spcBef>
                <a:spcPts val="0"/>
              </a:spcBef>
            </a:pPr>
            <a:r>
              <a:rPr lang="en-US" sz="2200" dirty="0">
                <a:solidFill>
                  <a:srgbClr val="003366"/>
                </a:solidFill>
              </a:rPr>
              <a:t>If you are homeless, you can receive your SSI benefits by:</a:t>
            </a:r>
          </a:p>
          <a:p>
            <a:pPr marL="342900" lvl="0" indent="-342900">
              <a:spcBef>
                <a:spcPts val="0"/>
              </a:spcBef>
              <a:spcAft>
                <a:spcPts val="600"/>
              </a:spcAft>
              <a:buFont typeface="Arial" panose="020B0604020202020204" pitchFamily="34" charset="0"/>
              <a:buChar char="•"/>
            </a:pPr>
            <a:r>
              <a:rPr lang="en-US" sz="2200" dirty="0">
                <a:solidFill>
                  <a:srgbClr val="003366"/>
                </a:solidFill>
              </a:rPr>
              <a:t>having them deposited into your personal bank account;</a:t>
            </a:r>
          </a:p>
          <a:p>
            <a:pPr marL="342900" lvl="0" indent="-342900">
              <a:spcBef>
                <a:spcPts val="0"/>
              </a:spcBef>
              <a:spcAft>
                <a:spcPts val="600"/>
              </a:spcAft>
              <a:buFont typeface="Arial" panose="020B0604020202020204" pitchFamily="34" charset="0"/>
              <a:buChar char="•"/>
            </a:pPr>
            <a:r>
              <a:rPr lang="en-US" sz="2200" dirty="0">
                <a:solidFill>
                  <a:srgbClr val="003366"/>
                </a:solidFill>
              </a:rPr>
              <a:t>having your benefits mailed to a third party;</a:t>
            </a:r>
          </a:p>
          <a:p>
            <a:pPr marL="342900" lvl="0" indent="-342900">
              <a:spcBef>
                <a:spcPts val="0"/>
              </a:spcBef>
              <a:spcAft>
                <a:spcPts val="600"/>
              </a:spcAft>
              <a:buFont typeface="Arial" panose="020B0604020202020204" pitchFamily="34" charset="0"/>
              <a:buChar char="•"/>
            </a:pPr>
            <a:r>
              <a:rPr lang="en-US" sz="2200" dirty="0">
                <a:solidFill>
                  <a:srgbClr val="003366"/>
                </a:solidFill>
              </a:rPr>
              <a:t>having a relative or other third party be assigned as your representative payee; or</a:t>
            </a:r>
          </a:p>
          <a:p>
            <a:pPr marL="342900" lvl="0" indent="-342900">
              <a:spcBef>
                <a:spcPts val="0"/>
              </a:spcBef>
              <a:spcAft>
                <a:spcPts val="600"/>
              </a:spcAft>
              <a:buFont typeface="Arial" panose="020B0604020202020204" pitchFamily="34" charset="0"/>
              <a:buChar char="•"/>
            </a:pPr>
            <a:r>
              <a:rPr lang="en-US" sz="2200" dirty="0">
                <a:solidFill>
                  <a:srgbClr val="003366"/>
                </a:solidFill>
              </a:rPr>
              <a:t>having your benefits directed to a Direct Express bank card.</a:t>
            </a:r>
          </a:p>
        </p:txBody>
      </p:sp>
    </p:spTree>
    <p:extLst>
      <p:ext uri="{BB962C8B-B14F-4D97-AF65-F5344CB8AC3E}">
        <p14:creationId xmlns:p14="http://schemas.microsoft.com/office/powerpoint/2010/main" val="117164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spcBef>
                <a:spcPts val="0"/>
              </a:spcBef>
            </a:pPr>
            <a:r>
              <a:rPr lang="en-US" sz="3600" dirty="0">
                <a:solidFill>
                  <a:srgbClr val="003366"/>
                </a:solidFill>
                <a:ea typeface="+mn-ea"/>
                <a:cs typeface="+mn-cs"/>
              </a:rPr>
              <a:t>When should I apply for disability benefits?</a:t>
            </a:r>
          </a:p>
        </p:txBody>
      </p:sp>
      <p:sp>
        <p:nvSpPr>
          <p:cNvPr id="5" name="Text Placeholder 4"/>
          <p:cNvSpPr>
            <a:spLocks noGrp="1"/>
          </p:cNvSpPr>
          <p:nvPr>
            <p:ph type="body" sz="quarter" idx="10"/>
          </p:nvPr>
        </p:nvSpPr>
        <p:spPr>
          <a:xfrm>
            <a:off x="601454" y="1942313"/>
            <a:ext cx="7941091" cy="3512426"/>
          </a:xfrm>
        </p:spPr>
        <p:txBody>
          <a:bodyPr/>
          <a:lstStyle/>
          <a:p>
            <a:pPr marL="342900" lvl="0" indent="-342900">
              <a:spcBef>
                <a:spcPts val="0"/>
              </a:spcBef>
              <a:buFont typeface="Arial" panose="020B0604020202020204" pitchFamily="34" charset="0"/>
              <a:buChar char="•"/>
            </a:pPr>
            <a:r>
              <a:rPr lang="en-US" sz="2400" dirty="0">
                <a:solidFill>
                  <a:srgbClr val="003366"/>
                </a:solidFill>
              </a:rPr>
              <a:t>Apply as soon as you become disabled. </a:t>
            </a:r>
            <a:endParaRPr lang="en-US" sz="1100" dirty="0">
              <a:solidFill>
                <a:srgbClr val="003366"/>
              </a:solidFill>
            </a:endParaRPr>
          </a:p>
          <a:p>
            <a:pPr marL="342900" lvl="0" indent="-342900">
              <a:spcBef>
                <a:spcPts val="0"/>
              </a:spcBef>
              <a:buFont typeface="Arial" panose="020B0604020202020204" pitchFamily="34" charset="0"/>
              <a:buChar char="•"/>
            </a:pPr>
            <a:r>
              <a:rPr lang="en-US" sz="2400" dirty="0">
                <a:solidFill>
                  <a:srgbClr val="003366"/>
                </a:solidFill>
              </a:rPr>
              <a:t>Processing an application for disability benefits can take three to five months. </a:t>
            </a:r>
            <a:endParaRPr lang="en-US" sz="1100" dirty="0">
              <a:solidFill>
                <a:srgbClr val="003366"/>
              </a:solidFill>
            </a:endParaRPr>
          </a:p>
          <a:p>
            <a:pPr marL="342900" lvl="0" indent="-342900">
              <a:spcBef>
                <a:spcPts val="0"/>
              </a:spcBef>
              <a:buFont typeface="Arial" panose="020B0604020202020204" pitchFamily="34" charset="0"/>
              <a:buChar char="•"/>
            </a:pPr>
            <a:r>
              <a:rPr lang="en-US" sz="2400" dirty="0">
                <a:solidFill>
                  <a:srgbClr val="003366"/>
                </a:solidFill>
              </a:rPr>
              <a:t>We may be able to process your application faster if you help us by getting any other information we need.</a:t>
            </a:r>
          </a:p>
          <a:p>
            <a:endParaRPr lang="en-US" dirty="0"/>
          </a:p>
        </p:txBody>
      </p:sp>
    </p:spTree>
    <p:extLst>
      <p:ext uri="{BB962C8B-B14F-4D97-AF65-F5344CB8AC3E}">
        <p14:creationId xmlns:p14="http://schemas.microsoft.com/office/powerpoint/2010/main" val="289824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spcBef>
                <a:spcPts val="0"/>
              </a:spcBef>
            </a:pPr>
            <a:r>
              <a:rPr lang="en-US" sz="3600" dirty="0">
                <a:solidFill>
                  <a:srgbClr val="003366"/>
                </a:solidFill>
                <a:ea typeface="+mn-ea"/>
                <a:cs typeface="+mn-cs"/>
              </a:rPr>
              <a:t>How to Apply for SSI (Adult)</a:t>
            </a:r>
            <a:endParaRPr lang="en-US" dirty="0"/>
          </a:p>
        </p:txBody>
      </p:sp>
      <p:sp>
        <p:nvSpPr>
          <p:cNvPr id="5" name="Text Placeholder 4"/>
          <p:cNvSpPr>
            <a:spLocks noGrp="1"/>
          </p:cNvSpPr>
          <p:nvPr>
            <p:ph type="body" sz="quarter" idx="10"/>
          </p:nvPr>
        </p:nvSpPr>
        <p:spPr>
          <a:xfrm>
            <a:off x="249007" y="1663734"/>
            <a:ext cx="8645985" cy="4128823"/>
          </a:xfrm>
        </p:spPr>
        <p:txBody>
          <a:bodyPr/>
          <a:lstStyle/>
          <a:p>
            <a:pPr lvl="0" algn="ctr">
              <a:lnSpc>
                <a:spcPct val="90000"/>
              </a:lnSpc>
              <a:spcBef>
                <a:spcPts val="0"/>
              </a:spcBef>
              <a:spcAft>
                <a:spcPts val="300"/>
              </a:spcAft>
              <a:buClr>
                <a:srgbClr val="003366">
                  <a:lumMod val="50000"/>
                </a:srgbClr>
              </a:buClr>
              <a:defRPr/>
            </a:pPr>
            <a:r>
              <a:rPr lang="en-US" altLang="en-US" sz="2800" b="1" dirty="0">
                <a:solidFill>
                  <a:srgbClr val="003366"/>
                </a:solidFill>
                <a:cs typeface="Times New Roman" panose="02020603050405020304" pitchFamily="18" charset="0"/>
              </a:rPr>
              <a:t>You can begin the process and complete a large part of your application online!</a:t>
            </a:r>
          </a:p>
          <a:p>
            <a:pPr lvl="0">
              <a:lnSpc>
                <a:spcPct val="90000"/>
              </a:lnSpc>
              <a:spcBef>
                <a:spcPts val="0"/>
              </a:spcBef>
              <a:spcAft>
                <a:spcPts val="300"/>
              </a:spcAft>
              <a:buClr>
                <a:srgbClr val="003366">
                  <a:lumMod val="50000"/>
                </a:srgbClr>
              </a:buClr>
              <a:defRPr/>
            </a:pPr>
            <a:endParaRPr lang="en-US" altLang="en-US" sz="800" dirty="0">
              <a:solidFill>
                <a:srgbClr val="003366"/>
              </a:solidFill>
              <a:cs typeface="Times New Roman" panose="02020603050405020304" pitchFamily="18" charset="0"/>
            </a:endParaRPr>
          </a:p>
          <a:p>
            <a:pPr lvl="0">
              <a:lnSpc>
                <a:spcPct val="90000"/>
              </a:lnSpc>
              <a:spcBef>
                <a:spcPts val="0"/>
              </a:spcBef>
              <a:spcAft>
                <a:spcPts val="300"/>
              </a:spcAft>
              <a:buClr>
                <a:srgbClr val="003366">
                  <a:lumMod val="50000"/>
                </a:srgbClr>
              </a:buClr>
              <a:defRPr/>
            </a:pPr>
            <a:r>
              <a:rPr lang="en-US" altLang="en-US" sz="2400" dirty="0">
                <a:solidFill>
                  <a:srgbClr val="003366"/>
                </a:solidFill>
                <a:cs typeface="Times New Roman" panose="02020603050405020304" pitchFamily="18" charset="0"/>
              </a:rPr>
              <a:t>You may be eligible to complete your application online if you:</a:t>
            </a:r>
          </a:p>
          <a:p>
            <a:pPr marL="1257300" lvl="2" indent="-342900">
              <a:lnSpc>
                <a:spcPct val="90000"/>
              </a:lnSpc>
              <a:spcBef>
                <a:spcPts val="0"/>
              </a:spcBef>
              <a:spcAft>
                <a:spcPts val="600"/>
              </a:spcAft>
              <a:buClr>
                <a:srgbClr val="003366">
                  <a:lumMod val="50000"/>
                </a:srgbClr>
              </a:buClr>
              <a:defRPr/>
            </a:pPr>
            <a:r>
              <a:rPr lang="en-US" altLang="en-US" dirty="0">
                <a:solidFill>
                  <a:srgbClr val="003366"/>
                </a:solidFill>
                <a:cs typeface="Times New Roman" panose="02020603050405020304" pitchFamily="18" charset="0"/>
              </a:rPr>
              <a:t>are between the ages of 18 and 65;</a:t>
            </a:r>
          </a:p>
          <a:p>
            <a:pPr marL="1257300" lvl="2" indent="-342900">
              <a:lnSpc>
                <a:spcPct val="90000"/>
              </a:lnSpc>
              <a:spcBef>
                <a:spcPts val="0"/>
              </a:spcBef>
              <a:spcAft>
                <a:spcPts val="600"/>
              </a:spcAft>
              <a:buClr>
                <a:srgbClr val="003366">
                  <a:lumMod val="50000"/>
                </a:srgbClr>
              </a:buClr>
              <a:defRPr/>
            </a:pPr>
            <a:r>
              <a:rPr lang="en-US" altLang="en-US" dirty="0">
                <a:solidFill>
                  <a:srgbClr val="003366"/>
                </a:solidFill>
                <a:cs typeface="Times New Roman" panose="02020603050405020304" pitchFamily="18" charset="0"/>
              </a:rPr>
              <a:t>have never been married;</a:t>
            </a:r>
          </a:p>
          <a:p>
            <a:pPr marL="1257300" lvl="2" indent="-342900">
              <a:lnSpc>
                <a:spcPct val="90000"/>
              </a:lnSpc>
              <a:spcBef>
                <a:spcPts val="0"/>
              </a:spcBef>
              <a:spcAft>
                <a:spcPts val="600"/>
              </a:spcAft>
              <a:buClr>
                <a:srgbClr val="003366">
                  <a:lumMod val="50000"/>
                </a:srgbClr>
              </a:buClr>
              <a:defRPr/>
            </a:pPr>
            <a:r>
              <a:rPr lang="en-US" altLang="en-US" dirty="0">
                <a:solidFill>
                  <a:srgbClr val="003366"/>
                </a:solidFill>
                <a:cs typeface="Times New Roman" panose="02020603050405020304" pitchFamily="18" charset="0"/>
              </a:rPr>
              <a:t>are a U.S. citizen; </a:t>
            </a:r>
          </a:p>
          <a:p>
            <a:pPr marL="1257300" lvl="2" indent="-342900">
              <a:lnSpc>
                <a:spcPct val="90000"/>
              </a:lnSpc>
              <a:spcBef>
                <a:spcPts val="0"/>
              </a:spcBef>
              <a:spcAft>
                <a:spcPts val="600"/>
              </a:spcAft>
              <a:buClr>
                <a:srgbClr val="003366">
                  <a:lumMod val="50000"/>
                </a:srgbClr>
              </a:buClr>
              <a:defRPr/>
            </a:pPr>
            <a:r>
              <a:rPr lang="en-US" altLang="en-US" dirty="0">
                <a:solidFill>
                  <a:srgbClr val="003366"/>
                </a:solidFill>
                <a:cs typeface="Times New Roman" panose="02020603050405020304" pitchFamily="18" charset="0"/>
              </a:rPr>
              <a:t>haven’t applied for or received SSI benefits in the past; and </a:t>
            </a:r>
          </a:p>
          <a:p>
            <a:pPr marL="1257300" lvl="2" indent="-342900">
              <a:lnSpc>
                <a:spcPct val="90000"/>
              </a:lnSpc>
              <a:spcBef>
                <a:spcPts val="0"/>
              </a:spcBef>
              <a:spcAft>
                <a:spcPts val="600"/>
              </a:spcAft>
              <a:buClr>
                <a:srgbClr val="003366">
                  <a:lumMod val="50000"/>
                </a:srgbClr>
              </a:buClr>
              <a:defRPr/>
            </a:pPr>
            <a:r>
              <a:rPr lang="en-US" altLang="en-US" dirty="0">
                <a:solidFill>
                  <a:srgbClr val="003366"/>
                </a:solidFill>
                <a:cs typeface="Times New Roman" panose="02020603050405020304" pitchFamily="18" charset="0"/>
              </a:rPr>
              <a:t>are applying for Social Security Disability Insurance at the same time as your SSI claim.</a:t>
            </a:r>
            <a:endParaRPr lang="en-US" dirty="0"/>
          </a:p>
        </p:txBody>
      </p:sp>
    </p:spTree>
    <p:extLst>
      <p:ext uri="{BB962C8B-B14F-4D97-AF65-F5344CB8AC3E}">
        <p14:creationId xmlns:p14="http://schemas.microsoft.com/office/powerpoint/2010/main" val="1883996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spcBef>
                <a:spcPts val="0"/>
              </a:spcBef>
            </a:pPr>
            <a:r>
              <a:rPr lang="en-US" sz="3600" dirty="0">
                <a:solidFill>
                  <a:srgbClr val="003366"/>
                </a:solidFill>
                <a:ea typeface="+mn-ea"/>
                <a:cs typeface="+mn-cs"/>
              </a:rPr>
              <a:t>SSI: What Happens Next?</a:t>
            </a:r>
            <a:endParaRPr lang="en-US" dirty="0"/>
          </a:p>
        </p:txBody>
      </p:sp>
      <p:sp>
        <p:nvSpPr>
          <p:cNvPr id="5" name="Text Placeholder 4"/>
          <p:cNvSpPr>
            <a:spLocks noGrp="1"/>
          </p:cNvSpPr>
          <p:nvPr>
            <p:ph type="body" sz="quarter" idx="10"/>
          </p:nvPr>
        </p:nvSpPr>
        <p:spPr>
          <a:xfrm>
            <a:off x="343688" y="1949653"/>
            <a:ext cx="8456623" cy="3505085"/>
          </a:xfrm>
        </p:spPr>
        <p:txBody>
          <a:bodyPr/>
          <a:lstStyle/>
          <a:p>
            <a:pPr marL="342900" lvl="0" indent="-342900">
              <a:spcBef>
                <a:spcPts val="0"/>
              </a:spcBef>
              <a:spcAft>
                <a:spcPts val="1200"/>
              </a:spcAft>
              <a:buClr>
                <a:srgbClr val="003366">
                  <a:lumMod val="50000"/>
                </a:srgbClr>
              </a:buClr>
              <a:buFont typeface="Arial" panose="020B0604020202020204" pitchFamily="34" charset="0"/>
              <a:buChar char="•"/>
              <a:defRPr/>
            </a:pPr>
            <a:r>
              <a:rPr lang="en-US" altLang="en-US" sz="2400" dirty="0">
                <a:solidFill>
                  <a:srgbClr val="003366"/>
                </a:solidFill>
                <a:cs typeface="Times New Roman" panose="02020603050405020304" pitchFamily="18" charset="0"/>
              </a:rPr>
              <a:t>Your application will be forwarded to the state Disability Determination Services (DDS) agency.</a:t>
            </a:r>
          </a:p>
          <a:p>
            <a:pPr marL="342900" lvl="0" indent="-342900">
              <a:spcBef>
                <a:spcPts val="0"/>
              </a:spcBef>
              <a:spcAft>
                <a:spcPts val="1200"/>
              </a:spcAft>
              <a:buClr>
                <a:srgbClr val="003366">
                  <a:lumMod val="50000"/>
                </a:srgbClr>
              </a:buClr>
              <a:buFont typeface="Arial" panose="020B0604020202020204" pitchFamily="34" charset="0"/>
              <a:buChar char="•"/>
              <a:defRPr/>
            </a:pPr>
            <a:r>
              <a:rPr lang="en-US" altLang="en-US" sz="2400" dirty="0">
                <a:solidFill>
                  <a:srgbClr val="003366"/>
                </a:solidFill>
                <a:cs typeface="Times New Roman" panose="02020603050405020304" pitchFamily="18" charset="0"/>
              </a:rPr>
              <a:t>The DDS will contact medical providers to obtain medical records.</a:t>
            </a:r>
          </a:p>
          <a:p>
            <a:pPr marL="342900" lvl="0" indent="-342900">
              <a:spcBef>
                <a:spcPts val="0"/>
              </a:spcBef>
              <a:spcAft>
                <a:spcPts val="1200"/>
              </a:spcAft>
              <a:buClr>
                <a:srgbClr val="003366">
                  <a:lumMod val="50000"/>
                </a:srgbClr>
              </a:buClr>
              <a:buFont typeface="Arial" panose="020B0604020202020204" pitchFamily="34" charset="0"/>
              <a:buChar char="•"/>
              <a:defRPr/>
            </a:pPr>
            <a:r>
              <a:rPr lang="en-US" altLang="en-US" sz="2400" dirty="0">
                <a:solidFill>
                  <a:srgbClr val="003366"/>
                </a:solidFill>
                <a:cs typeface="Times New Roman" panose="02020603050405020304" pitchFamily="18" charset="0"/>
              </a:rPr>
              <a:t>The DDS may ask for additional information about how your condition(s) affect daily activities.</a:t>
            </a:r>
            <a:endParaRPr lang="en-US" sz="2400" dirty="0">
              <a:solidFill>
                <a:srgbClr val="00336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1773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spcBef>
                <a:spcPts val="0"/>
              </a:spcBef>
            </a:pPr>
            <a:r>
              <a:rPr lang="en-US" sz="3600" dirty="0">
                <a:solidFill>
                  <a:srgbClr val="003366"/>
                </a:solidFill>
                <a:ea typeface="+mn-ea"/>
                <a:cs typeface="+mn-cs"/>
              </a:rPr>
              <a:t>How is a Disability Determination Made?</a:t>
            </a:r>
            <a:br>
              <a:rPr lang="en-US" sz="3600" dirty="0">
                <a:solidFill>
                  <a:srgbClr val="003366"/>
                </a:solidFill>
                <a:ea typeface="+mn-ea"/>
                <a:cs typeface="+mn-cs"/>
              </a:rPr>
            </a:br>
            <a:endParaRPr lang="en-US" dirty="0"/>
          </a:p>
        </p:txBody>
      </p:sp>
      <p:sp>
        <p:nvSpPr>
          <p:cNvPr id="5" name="Text Placeholder 4"/>
          <p:cNvSpPr>
            <a:spLocks noGrp="1"/>
          </p:cNvSpPr>
          <p:nvPr>
            <p:ph type="body" sz="quarter" idx="10"/>
          </p:nvPr>
        </p:nvSpPr>
        <p:spPr>
          <a:xfrm>
            <a:off x="425668" y="1765739"/>
            <a:ext cx="8410903" cy="3689000"/>
          </a:xfrm>
        </p:spPr>
        <p:txBody>
          <a:bodyPr/>
          <a:lstStyle/>
          <a:p>
            <a:pPr lvl="0">
              <a:spcBef>
                <a:spcPts val="0"/>
              </a:spcBef>
            </a:pPr>
            <a:r>
              <a:rPr lang="en-US" sz="2400" dirty="0">
                <a:solidFill>
                  <a:srgbClr val="003366"/>
                </a:solidFill>
              </a:rPr>
              <a:t>Five-step process: </a:t>
            </a:r>
          </a:p>
          <a:p>
            <a:pPr marL="514350" lvl="0" indent="-514350">
              <a:lnSpc>
                <a:spcPct val="150000"/>
              </a:lnSpc>
              <a:spcBef>
                <a:spcPts val="0"/>
              </a:spcBef>
              <a:buFont typeface="+mj-lt"/>
              <a:buAutoNum type="arabicPeriod"/>
            </a:pPr>
            <a:r>
              <a:rPr lang="en-US" sz="2400" dirty="0">
                <a:solidFill>
                  <a:srgbClr val="003366"/>
                </a:solidFill>
              </a:rPr>
              <a:t>Are you working? </a:t>
            </a:r>
          </a:p>
          <a:p>
            <a:pPr marL="514350" lvl="0" indent="-514350">
              <a:lnSpc>
                <a:spcPct val="150000"/>
              </a:lnSpc>
              <a:spcBef>
                <a:spcPts val="0"/>
              </a:spcBef>
              <a:buFont typeface="+mj-lt"/>
              <a:buAutoNum type="arabicPeriod"/>
            </a:pPr>
            <a:r>
              <a:rPr lang="en-US" sz="2400" dirty="0">
                <a:solidFill>
                  <a:srgbClr val="003366"/>
                </a:solidFill>
              </a:rPr>
              <a:t>Is your medical condition “severe” ?</a:t>
            </a:r>
          </a:p>
          <a:p>
            <a:pPr marL="514350" lvl="0" indent="-514350">
              <a:lnSpc>
                <a:spcPct val="150000"/>
              </a:lnSpc>
              <a:spcBef>
                <a:spcPts val="0"/>
              </a:spcBef>
              <a:buFont typeface="+mj-lt"/>
              <a:buAutoNum type="arabicPeriod"/>
            </a:pPr>
            <a:r>
              <a:rPr lang="en-US" sz="2400" dirty="0">
                <a:solidFill>
                  <a:srgbClr val="003366"/>
                </a:solidFill>
              </a:rPr>
              <a:t>Does your impairment(s) meet or medically equal a listing?</a:t>
            </a:r>
          </a:p>
          <a:p>
            <a:pPr marL="514350" lvl="0" indent="-514350">
              <a:lnSpc>
                <a:spcPct val="150000"/>
              </a:lnSpc>
              <a:spcBef>
                <a:spcPts val="0"/>
              </a:spcBef>
              <a:buFont typeface="+mj-lt"/>
              <a:buAutoNum type="arabicPeriod"/>
            </a:pPr>
            <a:r>
              <a:rPr lang="en-US" sz="2400" dirty="0">
                <a:solidFill>
                  <a:srgbClr val="003366"/>
                </a:solidFill>
              </a:rPr>
              <a:t>Can you do the work you did before?</a:t>
            </a:r>
          </a:p>
          <a:p>
            <a:pPr marL="514350" lvl="0" indent="-514350">
              <a:lnSpc>
                <a:spcPct val="150000"/>
              </a:lnSpc>
              <a:spcBef>
                <a:spcPts val="0"/>
              </a:spcBef>
              <a:buFont typeface="+mj-lt"/>
              <a:buAutoNum type="arabicPeriod"/>
            </a:pPr>
            <a:r>
              <a:rPr lang="en-US" sz="2400" dirty="0">
                <a:solidFill>
                  <a:srgbClr val="003366"/>
                </a:solidFill>
              </a:rPr>
              <a:t>Can you do any other type of work?</a:t>
            </a:r>
          </a:p>
          <a:p>
            <a:endParaRPr lang="en-US" dirty="0"/>
          </a:p>
        </p:txBody>
      </p:sp>
    </p:spTree>
    <p:extLst>
      <p:ext uri="{BB962C8B-B14F-4D97-AF65-F5344CB8AC3E}">
        <p14:creationId xmlns:p14="http://schemas.microsoft.com/office/powerpoint/2010/main" val="258151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spcBef>
                <a:spcPts val="0"/>
              </a:spcBef>
            </a:pPr>
            <a:r>
              <a:rPr lang="en-US" sz="3600" dirty="0">
                <a:solidFill>
                  <a:srgbClr val="003366"/>
                </a:solidFill>
                <a:ea typeface="+mn-ea"/>
                <a:cs typeface="+mn-cs"/>
              </a:rPr>
              <a:t>Reporting Responsibilities Under SSI</a:t>
            </a:r>
            <a:endParaRPr lang="en-US" dirty="0"/>
          </a:p>
        </p:txBody>
      </p:sp>
      <p:sp>
        <p:nvSpPr>
          <p:cNvPr id="5" name="Text Placeholder 4"/>
          <p:cNvSpPr>
            <a:spLocks noGrp="1"/>
          </p:cNvSpPr>
          <p:nvPr>
            <p:ph type="body" sz="quarter" idx="10"/>
          </p:nvPr>
        </p:nvSpPr>
        <p:spPr>
          <a:xfrm>
            <a:off x="139700" y="1710813"/>
            <a:ext cx="8877300" cy="4045690"/>
          </a:xfrm>
        </p:spPr>
        <p:txBody>
          <a:bodyPr/>
          <a:lstStyle/>
          <a:p>
            <a:pPr lvl="0">
              <a:spcBef>
                <a:spcPts val="0"/>
              </a:spcBef>
              <a:spcAft>
                <a:spcPts val="600"/>
              </a:spcAft>
            </a:pPr>
            <a:r>
              <a:rPr lang="en-US" sz="2000" b="1" u="sng" dirty="0">
                <a:solidFill>
                  <a:srgbClr val="003366"/>
                </a:solidFill>
              </a:rPr>
              <a:t>What Things Must You Report To Social Security?</a:t>
            </a:r>
          </a:p>
          <a:p>
            <a:pPr lvl="0">
              <a:spcBef>
                <a:spcPts val="0"/>
              </a:spcBef>
            </a:pPr>
            <a:r>
              <a:rPr lang="en-US" sz="1900" dirty="0">
                <a:solidFill>
                  <a:srgbClr val="003366"/>
                </a:solidFill>
              </a:rPr>
              <a:t>You must report any changes in your status because they may affect your eligibility for SSI and your benefit amount. If you work and get SSI, then you must report your earnings.</a:t>
            </a:r>
          </a:p>
          <a:p>
            <a:pPr lvl="0">
              <a:spcBef>
                <a:spcPts val="0"/>
              </a:spcBef>
            </a:pPr>
            <a:endParaRPr lang="en-US" sz="1900" dirty="0">
              <a:solidFill>
                <a:srgbClr val="003366"/>
              </a:solidFill>
            </a:endParaRPr>
          </a:p>
          <a:p>
            <a:pPr lvl="0">
              <a:spcBef>
                <a:spcPts val="0"/>
              </a:spcBef>
            </a:pPr>
            <a:r>
              <a:rPr lang="en-US" sz="2000" b="1" u="sng" dirty="0">
                <a:solidFill>
                  <a:srgbClr val="003366"/>
                </a:solidFill>
              </a:rPr>
              <a:t>When Do You Need To Report?</a:t>
            </a:r>
          </a:p>
          <a:p>
            <a:pPr lvl="0">
              <a:spcBef>
                <a:spcPts val="0"/>
              </a:spcBef>
            </a:pPr>
            <a:r>
              <a:rPr lang="en-US" sz="1900" dirty="0">
                <a:solidFill>
                  <a:srgbClr val="003366"/>
                </a:solidFill>
              </a:rPr>
              <a:t>Report any changes that may affect your SSI as soon as possible and no later than 10 days after the end of the month in which the change occurred.</a:t>
            </a:r>
          </a:p>
          <a:p>
            <a:pPr lvl="0">
              <a:spcBef>
                <a:spcPts val="0"/>
              </a:spcBef>
            </a:pPr>
            <a:endParaRPr lang="en-US" sz="1900" dirty="0">
              <a:solidFill>
                <a:srgbClr val="003366"/>
              </a:solidFill>
            </a:endParaRPr>
          </a:p>
          <a:p>
            <a:pPr lvl="0">
              <a:spcBef>
                <a:spcPts val="0"/>
              </a:spcBef>
            </a:pPr>
            <a:r>
              <a:rPr lang="en-US" sz="2000" b="1" u="sng" dirty="0">
                <a:solidFill>
                  <a:srgbClr val="003366"/>
                </a:solidFill>
              </a:rPr>
              <a:t>How Do I Report Wages?</a:t>
            </a:r>
          </a:p>
          <a:p>
            <a:pPr lvl="0">
              <a:spcBef>
                <a:spcPts val="0"/>
              </a:spcBef>
            </a:pPr>
            <a:r>
              <a:rPr lang="en-US" sz="1900" dirty="0">
                <a:solidFill>
                  <a:srgbClr val="003366"/>
                </a:solidFill>
              </a:rPr>
              <a:t>Social Security offers a toll-free automated wage reporting telephone system and a mobile wage reporting application. You can also report your wages through your personal </a:t>
            </a:r>
            <a:r>
              <a:rPr lang="en-US" sz="1900" i="1" dirty="0">
                <a:solidFill>
                  <a:srgbClr val="C00000"/>
                </a:solidFill>
                <a:latin typeface="Georgia" panose="02040502050405020303" pitchFamily="18" charset="0"/>
              </a:rPr>
              <a:t>my</a:t>
            </a:r>
            <a:r>
              <a:rPr lang="en-US" sz="1900" dirty="0">
                <a:solidFill>
                  <a:srgbClr val="003366"/>
                </a:solidFill>
                <a:latin typeface="Georgia" panose="02040502050405020303" pitchFamily="18" charset="0"/>
              </a:rPr>
              <a:t> </a:t>
            </a:r>
            <a:r>
              <a:rPr lang="en-US" sz="1900" dirty="0">
                <a:solidFill>
                  <a:srgbClr val="0070C0"/>
                </a:solidFill>
                <a:latin typeface="Georgia" panose="02040502050405020303" pitchFamily="18" charset="0"/>
              </a:rPr>
              <a:t>Social Security </a:t>
            </a:r>
            <a:r>
              <a:rPr lang="en-US" sz="1900" dirty="0">
                <a:solidFill>
                  <a:srgbClr val="003366"/>
                </a:solidFill>
              </a:rPr>
              <a:t>account.</a:t>
            </a:r>
            <a:endParaRPr lang="en-US" sz="1900" dirty="0"/>
          </a:p>
        </p:txBody>
      </p:sp>
    </p:spTree>
    <p:extLst>
      <p:ext uri="{BB962C8B-B14F-4D97-AF65-F5344CB8AC3E}">
        <p14:creationId xmlns:p14="http://schemas.microsoft.com/office/powerpoint/2010/main" val="351362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821573"/>
          </a:xfrm>
          <a:prstGeom prst="rect">
            <a:avLst/>
          </a:prstGeom>
        </p:spPr>
      </p:pic>
      <p:sp>
        <p:nvSpPr>
          <p:cNvPr id="3" name="Title 2"/>
          <p:cNvSpPr>
            <a:spLocks noGrp="1"/>
          </p:cNvSpPr>
          <p:nvPr>
            <p:ph type="title"/>
          </p:nvPr>
        </p:nvSpPr>
        <p:spPr/>
        <p:txBody>
          <a:bodyPr>
            <a:noAutofit/>
          </a:bodyPr>
          <a:lstStyle/>
          <a:p>
            <a:pPr algn="l"/>
            <a:r>
              <a:rPr lang="en-US" b="0" dirty="0"/>
              <a:t>We’re With You If</a:t>
            </a:r>
            <a:br>
              <a:rPr lang="en-US" b="0" dirty="0"/>
            </a:br>
            <a:r>
              <a:rPr lang="en-US" b="0" dirty="0"/>
              <a:t>The Unexpected Happens</a:t>
            </a:r>
          </a:p>
        </p:txBody>
      </p:sp>
    </p:spTree>
    <p:extLst>
      <p:ext uri="{BB962C8B-B14F-4D97-AF65-F5344CB8AC3E}">
        <p14:creationId xmlns:p14="http://schemas.microsoft.com/office/powerpoint/2010/main" val="222300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spcBef>
                <a:spcPts val="0"/>
              </a:spcBef>
            </a:pPr>
            <a:r>
              <a:rPr lang="en-US" sz="3600" dirty="0">
                <a:solidFill>
                  <a:srgbClr val="003366"/>
                </a:solidFill>
                <a:ea typeface="+mn-ea"/>
                <a:cs typeface="+mn-cs"/>
              </a:rPr>
              <a:t>What to Report Under SSI</a:t>
            </a:r>
            <a:endParaRPr lang="en-US" dirty="0"/>
          </a:p>
        </p:txBody>
      </p:sp>
      <p:sp>
        <p:nvSpPr>
          <p:cNvPr id="6" name="Text Placeholder 5"/>
          <p:cNvSpPr>
            <a:spLocks noGrp="1"/>
          </p:cNvSpPr>
          <p:nvPr>
            <p:ph type="body" sz="quarter" idx="10"/>
          </p:nvPr>
        </p:nvSpPr>
        <p:spPr>
          <a:xfrm>
            <a:off x="109683" y="1586131"/>
            <a:ext cx="8767618" cy="4165740"/>
          </a:xfrm>
        </p:spPr>
        <p:txBody>
          <a:bodyPr numCol="2"/>
          <a:lstStyle/>
          <a:p>
            <a:pPr marL="342900" lvl="0" indent="-342900">
              <a:spcBef>
                <a:spcPts val="0"/>
              </a:spcBef>
              <a:buFont typeface="Arial" panose="020B0604020202020204" pitchFamily="34" charset="0"/>
              <a:buChar char="•"/>
            </a:pPr>
            <a:r>
              <a:rPr lang="en-US" sz="1800" dirty="0">
                <a:solidFill>
                  <a:srgbClr val="003366"/>
                </a:solidFill>
              </a:rPr>
              <a:t>change of address</a:t>
            </a:r>
          </a:p>
          <a:p>
            <a:pPr marL="342900" lvl="0" indent="-342900">
              <a:spcBef>
                <a:spcPts val="0"/>
              </a:spcBef>
              <a:buFont typeface="Arial" panose="020B0604020202020204" pitchFamily="34" charset="0"/>
              <a:buChar char="•"/>
            </a:pPr>
            <a:r>
              <a:rPr lang="en-US" sz="1800" dirty="0">
                <a:solidFill>
                  <a:srgbClr val="003366"/>
                </a:solidFill>
              </a:rPr>
              <a:t>change in living arrangements</a:t>
            </a:r>
          </a:p>
          <a:p>
            <a:pPr marL="342900" lvl="0" indent="-342900">
              <a:spcBef>
                <a:spcPts val="0"/>
              </a:spcBef>
              <a:buFont typeface="Arial" panose="020B0604020202020204" pitchFamily="34" charset="0"/>
              <a:buChar char="•"/>
            </a:pPr>
            <a:r>
              <a:rPr lang="en-US" sz="1800" dirty="0">
                <a:solidFill>
                  <a:srgbClr val="003366"/>
                </a:solidFill>
              </a:rPr>
              <a:t>change in earned and unearned income</a:t>
            </a:r>
          </a:p>
          <a:p>
            <a:pPr marL="342900" lvl="0" indent="-342900">
              <a:spcBef>
                <a:spcPts val="0"/>
              </a:spcBef>
              <a:buFont typeface="Arial" panose="020B0604020202020204" pitchFamily="34" charset="0"/>
              <a:buChar char="•"/>
            </a:pPr>
            <a:r>
              <a:rPr lang="en-US" sz="1800" dirty="0">
                <a:solidFill>
                  <a:srgbClr val="003366"/>
                </a:solidFill>
              </a:rPr>
              <a:t>change in resources </a:t>
            </a:r>
          </a:p>
          <a:p>
            <a:pPr marL="342900" lvl="0" indent="-342900">
              <a:spcBef>
                <a:spcPts val="0"/>
              </a:spcBef>
              <a:buFont typeface="Arial" panose="020B0604020202020204" pitchFamily="34" charset="0"/>
              <a:buChar char="•"/>
            </a:pPr>
            <a:r>
              <a:rPr lang="en-US" sz="1800" dirty="0">
                <a:solidFill>
                  <a:srgbClr val="003366"/>
                </a:solidFill>
              </a:rPr>
              <a:t>death of a spouse or anyone in your household</a:t>
            </a:r>
          </a:p>
          <a:p>
            <a:pPr marL="342900" lvl="0" indent="-342900">
              <a:spcBef>
                <a:spcPts val="0"/>
              </a:spcBef>
              <a:buFont typeface="Arial" panose="020B0604020202020204" pitchFamily="34" charset="0"/>
              <a:buChar char="•"/>
            </a:pPr>
            <a:r>
              <a:rPr lang="en-US" sz="1800" dirty="0">
                <a:solidFill>
                  <a:srgbClr val="003366"/>
                </a:solidFill>
              </a:rPr>
              <a:t>change in marital status</a:t>
            </a:r>
          </a:p>
          <a:p>
            <a:pPr marL="342900" lvl="0" indent="-342900">
              <a:spcBef>
                <a:spcPts val="0"/>
              </a:spcBef>
              <a:buFont typeface="Arial" panose="020B0604020202020204" pitchFamily="34" charset="0"/>
              <a:buChar char="•"/>
            </a:pPr>
            <a:r>
              <a:rPr lang="en-US" sz="1800" dirty="0">
                <a:solidFill>
                  <a:srgbClr val="003366"/>
                </a:solidFill>
              </a:rPr>
              <a:t>change in citizenship or immigration status</a:t>
            </a:r>
          </a:p>
          <a:p>
            <a:pPr marL="342900" lvl="0" indent="-342900">
              <a:spcBef>
                <a:spcPts val="0"/>
              </a:spcBef>
              <a:buFont typeface="Arial" panose="020B0604020202020204" pitchFamily="34" charset="0"/>
              <a:buChar char="•"/>
            </a:pPr>
            <a:r>
              <a:rPr lang="en-US" sz="1800" dirty="0">
                <a:solidFill>
                  <a:srgbClr val="003366"/>
                </a:solidFill>
              </a:rPr>
              <a:t>change in help with living expenses from friends or relatives</a:t>
            </a:r>
          </a:p>
          <a:p>
            <a:pPr marL="342900" lvl="0" indent="-342900">
              <a:spcBef>
                <a:spcPts val="0"/>
              </a:spcBef>
              <a:buFont typeface="Arial" panose="020B0604020202020204" pitchFamily="34" charset="0"/>
              <a:buChar char="•"/>
            </a:pPr>
            <a:r>
              <a:rPr lang="en-US" sz="1800" dirty="0">
                <a:solidFill>
                  <a:srgbClr val="003366"/>
                </a:solidFill>
              </a:rPr>
              <a:t>eligibility for other benefits or payments</a:t>
            </a:r>
          </a:p>
          <a:p>
            <a:pPr marL="342900" lvl="0" indent="-342900">
              <a:spcBef>
                <a:spcPts val="0"/>
              </a:spcBef>
              <a:buFont typeface="Arial" panose="020B0604020202020204" pitchFamily="34" charset="0"/>
              <a:buChar char="•"/>
            </a:pPr>
            <a:r>
              <a:rPr lang="en-US" sz="1800" dirty="0">
                <a:solidFill>
                  <a:srgbClr val="003366"/>
                </a:solidFill>
              </a:rPr>
              <a:t>admission to or discharge from an institution (i.e. hospital, nursing home, jail, etc.)</a:t>
            </a:r>
          </a:p>
          <a:p>
            <a:pPr marL="342900" lvl="0" indent="-342900">
              <a:spcBef>
                <a:spcPts val="0"/>
              </a:spcBef>
              <a:buFont typeface="Arial" panose="020B0604020202020204" pitchFamily="34" charset="0"/>
              <a:buChar char="•"/>
            </a:pPr>
            <a:r>
              <a:rPr lang="en-US" sz="1800" dirty="0">
                <a:solidFill>
                  <a:srgbClr val="003366"/>
                </a:solidFill>
              </a:rPr>
              <a:t>change in school attendance (if under age 22)</a:t>
            </a:r>
          </a:p>
          <a:p>
            <a:pPr marL="342900" lvl="0" indent="-342900">
              <a:spcBef>
                <a:spcPts val="0"/>
              </a:spcBef>
              <a:buFont typeface="Arial" panose="020B0604020202020204" pitchFamily="34" charset="0"/>
              <a:buChar char="•"/>
            </a:pPr>
            <a:r>
              <a:rPr lang="en-US" sz="1800" dirty="0">
                <a:solidFill>
                  <a:srgbClr val="003366"/>
                </a:solidFill>
              </a:rPr>
              <a:t>change in legal alien status </a:t>
            </a:r>
          </a:p>
          <a:p>
            <a:pPr marL="342900" lvl="0" indent="-342900">
              <a:spcBef>
                <a:spcPts val="0"/>
              </a:spcBef>
              <a:buFont typeface="Arial" panose="020B0604020202020204" pitchFamily="34" charset="0"/>
              <a:buChar char="•"/>
            </a:pPr>
            <a:r>
              <a:rPr lang="en-US" sz="1800" dirty="0">
                <a:solidFill>
                  <a:srgbClr val="003366"/>
                </a:solidFill>
              </a:rPr>
              <a:t>sponsor changes of income, resources, or living arrangements for aliens </a:t>
            </a:r>
          </a:p>
          <a:p>
            <a:pPr marL="342900" lvl="0" indent="-342900">
              <a:spcBef>
                <a:spcPts val="0"/>
              </a:spcBef>
              <a:buFont typeface="Arial" panose="020B0604020202020204" pitchFamily="34" charset="0"/>
              <a:buChar char="•"/>
            </a:pPr>
            <a:r>
              <a:rPr lang="en-US" sz="1800" dirty="0">
                <a:solidFill>
                  <a:srgbClr val="003366"/>
                </a:solidFill>
              </a:rPr>
              <a:t>leaving the U.S. for a full calendar month or for 30 consecutive days or more</a:t>
            </a:r>
          </a:p>
          <a:p>
            <a:pPr marL="342900" lvl="0" indent="-342900">
              <a:spcBef>
                <a:spcPts val="0"/>
              </a:spcBef>
              <a:buFont typeface="Arial" panose="020B0604020202020204" pitchFamily="34" charset="0"/>
              <a:buChar char="•"/>
            </a:pPr>
            <a:r>
              <a:rPr lang="en-US" sz="1800" dirty="0">
                <a:solidFill>
                  <a:srgbClr val="003366"/>
                </a:solidFill>
              </a:rPr>
              <a:t>an unsatisfied felony or arrest warrant for escape from custody, flight to avoid prosecution or confinement, or flight-escape</a:t>
            </a:r>
            <a:endParaRPr lang="en-US" sz="2000" dirty="0">
              <a:solidFill>
                <a:srgbClr val="003366"/>
              </a:solidFill>
            </a:endParaRPr>
          </a:p>
        </p:txBody>
      </p:sp>
    </p:spTree>
    <p:extLst>
      <p:ext uri="{BB962C8B-B14F-4D97-AF65-F5344CB8AC3E}">
        <p14:creationId xmlns:p14="http://schemas.microsoft.com/office/powerpoint/2010/main" val="3883364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spcBef>
                <a:spcPts val="0"/>
              </a:spcBef>
            </a:pPr>
            <a:r>
              <a:rPr lang="en-US" sz="3600" dirty="0">
                <a:solidFill>
                  <a:srgbClr val="003366"/>
                </a:solidFill>
                <a:ea typeface="+mn-ea"/>
                <a:cs typeface="+mn-cs"/>
              </a:rPr>
              <a:t>You need to tell Social Security if…</a:t>
            </a:r>
            <a:endParaRPr lang="en-US" dirty="0"/>
          </a:p>
        </p:txBody>
      </p:sp>
      <p:sp>
        <p:nvSpPr>
          <p:cNvPr id="5" name="Text Placeholder 4"/>
          <p:cNvSpPr>
            <a:spLocks noGrp="1"/>
          </p:cNvSpPr>
          <p:nvPr>
            <p:ph type="body" sz="quarter" idx="10"/>
          </p:nvPr>
        </p:nvSpPr>
        <p:spPr>
          <a:xfrm>
            <a:off x="325583" y="2057399"/>
            <a:ext cx="8458200" cy="2308325"/>
          </a:xfrm>
        </p:spPr>
        <p:txBody>
          <a:bodyPr/>
          <a:lstStyle/>
          <a:p>
            <a:pPr marL="342900" lvl="0" indent="-342900">
              <a:spcBef>
                <a:spcPts val="0"/>
              </a:spcBef>
              <a:buFont typeface="Arial" panose="020B0604020202020204" pitchFamily="34" charset="0"/>
              <a:buChar char="•"/>
            </a:pPr>
            <a:r>
              <a:rPr lang="en-US" sz="2400" dirty="0">
                <a:solidFill>
                  <a:srgbClr val="003366"/>
                </a:solidFill>
              </a:rPr>
              <a:t>you have an outstanding warrant for your arrest</a:t>
            </a:r>
          </a:p>
          <a:p>
            <a:pPr marL="342900" lvl="0" indent="-342900">
              <a:spcBef>
                <a:spcPts val="0"/>
              </a:spcBef>
              <a:buFont typeface="Arial" panose="020B0604020202020204" pitchFamily="34" charset="0"/>
              <a:buChar char="•"/>
            </a:pPr>
            <a:endParaRPr lang="en-US" sz="2400" dirty="0">
              <a:solidFill>
                <a:srgbClr val="003366"/>
              </a:solidFill>
            </a:endParaRPr>
          </a:p>
          <a:p>
            <a:pPr marL="342900" lvl="0" indent="-342900">
              <a:spcBef>
                <a:spcPts val="0"/>
              </a:spcBef>
              <a:buFont typeface="Arial" panose="020B0604020202020204" pitchFamily="34" charset="0"/>
              <a:buChar char="•"/>
            </a:pPr>
            <a:r>
              <a:rPr lang="en-US" sz="2400" dirty="0">
                <a:solidFill>
                  <a:srgbClr val="003366"/>
                </a:solidFill>
              </a:rPr>
              <a:t>you are convicted of a crime</a:t>
            </a:r>
          </a:p>
          <a:p>
            <a:pPr marL="342900" lvl="0" indent="-342900">
              <a:spcBef>
                <a:spcPts val="0"/>
              </a:spcBef>
              <a:buFont typeface="Arial" panose="020B0604020202020204" pitchFamily="34" charset="0"/>
              <a:buChar char="•"/>
            </a:pPr>
            <a:endParaRPr lang="en-US" sz="2400" dirty="0">
              <a:solidFill>
                <a:srgbClr val="003366"/>
              </a:solidFill>
            </a:endParaRPr>
          </a:p>
          <a:p>
            <a:pPr marL="342900" lvl="0" indent="-342900">
              <a:spcBef>
                <a:spcPts val="0"/>
              </a:spcBef>
              <a:buFont typeface="Arial" panose="020B0604020202020204" pitchFamily="34" charset="0"/>
              <a:buChar char="•"/>
            </a:pPr>
            <a:r>
              <a:rPr lang="en-US" sz="2400" dirty="0">
                <a:solidFill>
                  <a:srgbClr val="003366"/>
                </a:solidFill>
              </a:rPr>
              <a:t>you violate a condition of parole or probation</a:t>
            </a:r>
          </a:p>
        </p:txBody>
      </p:sp>
    </p:spTree>
    <p:extLst>
      <p:ext uri="{BB962C8B-B14F-4D97-AF65-F5344CB8AC3E}">
        <p14:creationId xmlns:p14="http://schemas.microsoft.com/office/powerpoint/2010/main" val="1601573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027"/>
            <a:ext cx="9144000" cy="699957"/>
          </a:xfrm>
        </p:spPr>
        <p:txBody>
          <a:bodyPr/>
          <a:lstStyle/>
          <a:p>
            <a:r>
              <a:rPr lang="en-US" sz="4000" dirty="0"/>
              <a:t>Disagree With The Medical Decision?</a:t>
            </a:r>
          </a:p>
        </p:txBody>
      </p:sp>
      <p:sp>
        <p:nvSpPr>
          <p:cNvPr id="5" name="Content Placeholder 4"/>
          <p:cNvSpPr>
            <a:spLocks noGrp="1"/>
          </p:cNvSpPr>
          <p:nvPr>
            <p:ph sz="quarter" idx="10"/>
          </p:nvPr>
        </p:nvSpPr>
        <p:spPr>
          <a:xfrm>
            <a:off x="1001951" y="2205985"/>
            <a:ext cx="6955276" cy="2609207"/>
          </a:xfrm>
        </p:spPr>
        <p:txBody>
          <a:bodyPr/>
          <a:lstStyle/>
          <a:p>
            <a:pPr marL="0" indent="0">
              <a:buNone/>
            </a:pPr>
            <a:r>
              <a:rPr lang="en-US" sz="2800" dirty="0"/>
              <a:t>If you recently applied for Social Security or Supplemental Security Income disability benefits and were denied for medical reasons, you have the right to file an appeal within 60 days of the date on your decision notice.</a:t>
            </a:r>
          </a:p>
        </p:txBody>
      </p:sp>
      <p:sp>
        <p:nvSpPr>
          <p:cNvPr id="3" name="TextBox 2"/>
          <p:cNvSpPr txBox="1"/>
          <p:nvPr/>
        </p:nvSpPr>
        <p:spPr>
          <a:xfrm>
            <a:off x="1796143" y="5072743"/>
            <a:ext cx="5666014" cy="707886"/>
          </a:xfrm>
          <a:prstGeom prst="rect">
            <a:avLst/>
          </a:prstGeom>
          <a:noFill/>
        </p:spPr>
        <p:txBody>
          <a:bodyPr wrap="square" rtlCol="0">
            <a:spAutoFit/>
          </a:bodyPr>
          <a:lstStyle/>
          <a:p>
            <a:r>
              <a:rPr lang="en-US" sz="2200" b="1" dirty="0">
                <a:hlinkClick r:id="rId3"/>
              </a:rPr>
              <a:t>ssa.gov/benefits/disability/appeal.html</a:t>
            </a:r>
            <a:endParaRPr lang="en-US" sz="2200" b="1" dirty="0"/>
          </a:p>
          <a:p>
            <a:endParaRPr lang="en-US" b="1" dirty="0"/>
          </a:p>
        </p:txBody>
      </p:sp>
    </p:spTree>
    <p:extLst>
      <p:ext uri="{BB962C8B-B14F-4D97-AF65-F5344CB8AC3E}">
        <p14:creationId xmlns:p14="http://schemas.microsoft.com/office/powerpoint/2010/main" val="289500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pPr lvl="0"/>
            <a:r>
              <a:rPr lang="en-US" altLang="en-US" sz="3400" dirty="0">
                <a:cs typeface="Calibri" pitchFamily="34" charset="0"/>
              </a:rPr>
              <a:t>Advance Designation of Representative Payees</a:t>
            </a:r>
            <a:endParaRPr lang="en-US" sz="3400" dirty="0"/>
          </a:p>
        </p:txBody>
      </p:sp>
      <p:sp>
        <p:nvSpPr>
          <p:cNvPr id="5" name="Content Placeholder 2"/>
          <p:cNvSpPr>
            <a:spLocks noGrp="1"/>
          </p:cNvSpPr>
          <p:nvPr>
            <p:ph sz="quarter" idx="11"/>
          </p:nvPr>
        </p:nvSpPr>
        <p:spPr>
          <a:xfrm>
            <a:off x="389964" y="990600"/>
            <a:ext cx="8364071" cy="4343400"/>
          </a:xfrm>
        </p:spPr>
        <p:txBody>
          <a:bodyPr/>
          <a:lstStyle/>
          <a:p>
            <a:pPr marL="0" indent="0">
              <a:buNone/>
            </a:pPr>
            <a:r>
              <a:rPr lang="en-US" sz="2400" b="1" dirty="0"/>
              <a:t>What is it? </a:t>
            </a:r>
            <a:endParaRPr lang="en-US" sz="2400" dirty="0"/>
          </a:p>
          <a:p>
            <a:r>
              <a:rPr lang="en-US" sz="2400" dirty="0"/>
              <a:t>Effective March 2020, Advance Designation of Representative Payees allows you to designate in advance up to three individuals who could serve as a representative payee for you, should the need arise. </a:t>
            </a:r>
            <a:r>
              <a:rPr lang="en-US" sz="2400" b="1" dirty="0"/>
              <a:t> </a:t>
            </a:r>
          </a:p>
          <a:p>
            <a:pPr marL="0" indent="0">
              <a:buNone/>
            </a:pPr>
            <a:endParaRPr lang="en-US" sz="2400" dirty="0"/>
          </a:p>
          <a:p>
            <a:pPr marL="0" indent="0">
              <a:buNone/>
            </a:pPr>
            <a:r>
              <a:rPr lang="en-US" sz="2400" b="1" dirty="0"/>
              <a:t>Who is it for?</a:t>
            </a:r>
            <a:endParaRPr lang="en-US" sz="2400" dirty="0"/>
          </a:p>
          <a:p>
            <a:r>
              <a:rPr lang="en-US" sz="2400" dirty="0"/>
              <a:t>Adult and emancipated minor applicants and beneficiaries of Social Security or Supplemental Security Income, who do not have a representative payee</a:t>
            </a:r>
          </a:p>
        </p:txBody>
      </p:sp>
    </p:spTree>
    <p:extLst>
      <p:ext uri="{BB962C8B-B14F-4D97-AF65-F5344CB8AC3E}">
        <p14:creationId xmlns:p14="http://schemas.microsoft.com/office/powerpoint/2010/main" val="422383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spcBef>
                <a:spcPts val="0"/>
              </a:spcBef>
            </a:pPr>
            <a:r>
              <a:rPr lang="en-US" sz="3600" dirty="0">
                <a:solidFill>
                  <a:srgbClr val="003366"/>
                </a:solidFill>
                <a:ea typeface="+mn-ea"/>
                <a:cs typeface="+mn-cs"/>
              </a:rPr>
              <a:t>The Ticket to Work Program</a:t>
            </a:r>
            <a:endParaRPr lang="en-US" dirty="0"/>
          </a:p>
        </p:txBody>
      </p:sp>
      <p:sp>
        <p:nvSpPr>
          <p:cNvPr id="6" name="Text Placeholder 5"/>
          <p:cNvSpPr>
            <a:spLocks noGrp="1"/>
          </p:cNvSpPr>
          <p:nvPr>
            <p:ph type="body" sz="quarter" idx="10"/>
          </p:nvPr>
        </p:nvSpPr>
        <p:spPr>
          <a:xfrm>
            <a:off x="228600" y="1765739"/>
            <a:ext cx="8666018" cy="3689000"/>
          </a:xfrm>
        </p:spPr>
        <p:txBody>
          <a:bodyPr/>
          <a:lstStyle/>
          <a:p>
            <a:pPr marL="285750" lvl="0" indent="-285750">
              <a:spcBef>
                <a:spcPts val="0"/>
              </a:spcBef>
              <a:buFont typeface="Arial" panose="020B0604020202020204" pitchFamily="34" charset="0"/>
              <a:buChar char="•"/>
            </a:pPr>
            <a:r>
              <a:rPr lang="en-US" sz="2400" dirty="0">
                <a:solidFill>
                  <a:srgbClr val="003366"/>
                </a:solidFill>
              </a:rPr>
              <a:t>Social Security and Supplemental Security Income disability beneficiaries can get help with training and other services they need to go to work </a:t>
            </a:r>
            <a:r>
              <a:rPr lang="en-US" sz="2400" b="1" dirty="0">
                <a:solidFill>
                  <a:srgbClr val="003366"/>
                </a:solidFill>
              </a:rPr>
              <a:t>at no cost to them</a:t>
            </a:r>
            <a:r>
              <a:rPr lang="en-US" sz="2400" dirty="0">
                <a:solidFill>
                  <a:srgbClr val="003366"/>
                </a:solidFill>
              </a:rPr>
              <a:t>. </a:t>
            </a:r>
          </a:p>
          <a:p>
            <a:pPr lvl="0">
              <a:spcBef>
                <a:spcPts val="0"/>
              </a:spcBef>
            </a:pPr>
            <a:endParaRPr lang="en-US" sz="2400" dirty="0">
              <a:solidFill>
                <a:srgbClr val="003366"/>
              </a:solidFill>
            </a:endParaRPr>
          </a:p>
          <a:p>
            <a:pPr marL="285750" lvl="0" indent="-285750">
              <a:spcBef>
                <a:spcPts val="0"/>
              </a:spcBef>
              <a:spcAft>
                <a:spcPts val="4200"/>
              </a:spcAft>
              <a:buFont typeface="Arial" panose="020B0604020202020204" pitchFamily="34" charset="0"/>
              <a:buChar char="•"/>
            </a:pPr>
            <a:r>
              <a:rPr lang="en-US" sz="2400" dirty="0">
                <a:solidFill>
                  <a:srgbClr val="003366"/>
                </a:solidFill>
              </a:rPr>
              <a:t>Most disability beneficiaries are eligible to participate in the Ticket to Work program and can select an approved provider of their choice who can offer the kind of services they need.</a:t>
            </a:r>
          </a:p>
          <a:p>
            <a:pPr lvl="0" algn="ctr">
              <a:spcBef>
                <a:spcPts val="0"/>
              </a:spcBef>
            </a:pPr>
            <a:r>
              <a:rPr lang="en-US" sz="2400" b="1" dirty="0">
                <a:solidFill>
                  <a:prstClr val="white"/>
                </a:solidFill>
                <a:hlinkClick r:id="rId3"/>
              </a:rPr>
              <a:t>https://choosework.ssa.gov/about/index.html</a:t>
            </a:r>
            <a:endParaRPr lang="en-US" sz="2400" b="1" dirty="0">
              <a:solidFill>
                <a:srgbClr val="003366"/>
              </a:solidFill>
            </a:endParaRPr>
          </a:p>
          <a:p>
            <a:endParaRPr lang="en-US" dirty="0"/>
          </a:p>
        </p:txBody>
      </p:sp>
    </p:spTree>
    <p:extLst>
      <p:ext uri="{BB962C8B-B14F-4D97-AF65-F5344CB8AC3E}">
        <p14:creationId xmlns:p14="http://schemas.microsoft.com/office/powerpoint/2010/main" val="3168856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59727"/>
            <a:ext cx="9144000" cy="724830"/>
          </a:xfrm>
        </p:spPr>
        <p:txBody>
          <a:bodyPr/>
          <a:lstStyle/>
          <a:p>
            <a:pPr lvl="0">
              <a:spcBef>
                <a:spcPts val="0"/>
              </a:spcBef>
            </a:pPr>
            <a:r>
              <a:rPr lang="en-US" sz="4000" dirty="0">
                <a:solidFill>
                  <a:srgbClr val="002060"/>
                </a:solidFill>
                <a:latin typeface="Times New Roman" panose="02020603050405020304" pitchFamily="18" charset="0"/>
                <a:ea typeface="Arial"/>
                <a:cs typeface="Times New Roman" panose="02020603050405020304" pitchFamily="18" charset="0"/>
                <a:sym typeface="Arial"/>
              </a:rPr>
              <a:t>Earned Income Exclusion</a:t>
            </a:r>
            <a:endParaRPr lang="en-US" dirty="0"/>
          </a:p>
        </p:txBody>
      </p:sp>
      <p:sp>
        <p:nvSpPr>
          <p:cNvPr id="5" name="Content Placeholder 4"/>
          <p:cNvSpPr>
            <a:spLocks noGrp="1"/>
          </p:cNvSpPr>
          <p:nvPr>
            <p:ph sz="quarter" idx="10"/>
          </p:nvPr>
        </p:nvSpPr>
        <p:spPr>
          <a:xfrm>
            <a:off x="267629" y="2018370"/>
            <a:ext cx="8608742" cy="3612996"/>
          </a:xfrm>
        </p:spPr>
        <p:txBody>
          <a:bodyPr/>
          <a:lstStyle/>
          <a:p>
            <a:pPr lvl="0">
              <a:spcBef>
                <a:spcPts val="1200"/>
              </a:spcBef>
              <a:buClr>
                <a:srgbClr val="000000"/>
              </a:buClr>
              <a:buSzPct val="100000"/>
            </a:pPr>
            <a:r>
              <a:rPr lang="en-US" sz="2400" dirty="0">
                <a:solidFill>
                  <a:srgbClr val="003366"/>
                </a:solidFill>
              </a:rPr>
              <a:t>SSA does not count the first $65 of the earnings received in a month, plus one-half of the remaining earnings. This means we count less than one-half of earnings when we figure the SSI payment amount. </a:t>
            </a:r>
          </a:p>
          <a:p>
            <a:pPr lvl="0">
              <a:spcBef>
                <a:spcPts val="1200"/>
              </a:spcBef>
              <a:buClr>
                <a:srgbClr val="000000"/>
              </a:buClr>
              <a:buSzPct val="100000"/>
            </a:pPr>
            <a:r>
              <a:rPr lang="en-US" sz="2400" dirty="0">
                <a:solidFill>
                  <a:srgbClr val="003366"/>
                </a:solidFill>
              </a:rPr>
              <a:t>We apply this exclusion in addition to the $20 general income exclusion.</a:t>
            </a:r>
          </a:p>
          <a:p>
            <a:pPr lvl="0">
              <a:spcBef>
                <a:spcPts val="1200"/>
              </a:spcBef>
              <a:buClr>
                <a:srgbClr val="000000"/>
              </a:buClr>
              <a:buSzPct val="100000"/>
            </a:pPr>
            <a:r>
              <a:rPr lang="en-US" sz="2400" dirty="0">
                <a:solidFill>
                  <a:srgbClr val="003366"/>
                </a:solidFill>
              </a:rPr>
              <a:t>We apply the $20 general income exclusion first to any unearned income received.  </a:t>
            </a:r>
          </a:p>
        </p:txBody>
      </p:sp>
    </p:spTree>
    <p:extLst>
      <p:ext uri="{BB962C8B-B14F-4D97-AF65-F5344CB8AC3E}">
        <p14:creationId xmlns:p14="http://schemas.microsoft.com/office/powerpoint/2010/main" val="2978635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81309"/>
            <a:ext cx="9144000" cy="602166"/>
          </a:xfrm>
        </p:spPr>
        <p:txBody>
          <a:bodyPr/>
          <a:lstStyle/>
          <a:p>
            <a:pPr lvl="0"/>
            <a:r>
              <a:rPr lang="en-US" sz="3600" dirty="0">
                <a:solidFill>
                  <a:srgbClr val="002060"/>
                </a:solidFill>
                <a:latin typeface="Times New Roman" panose="02020603050405020304" pitchFamily="18" charset="0"/>
                <a:ea typeface="Arial"/>
                <a:cs typeface="Times New Roman" panose="02020603050405020304" pitchFamily="18" charset="0"/>
                <a:sym typeface="Arial"/>
              </a:rPr>
              <a:t>Student Earned Income Exclusion (SEIE)</a:t>
            </a:r>
            <a:endParaRPr lang="en-US" sz="3600" dirty="0"/>
          </a:p>
        </p:txBody>
      </p:sp>
      <p:sp>
        <p:nvSpPr>
          <p:cNvPr id="5" name="Content Placeholder 4"/>
          <p:cNvSpPr>
            <a:spLocks noGrp="1"/>
          </p:cNvSpPr>
          <p:nvPr>
            <p:ph sz="quarter" idx="10"/>
          </p:nvPr>
        </p:nvSpPr>
        <p:spPr>
          <a:xfrm>
            <a:off x="312234" y="1616928"/>
            <a:ext cx="8519532" cy="3713356"/>
          </a:xfrm>
        </p:spPr>
        <p:txBody>
          <a:bodyPr/>
          <a:lstStyle/>
          <a:p>
            <a:pPr marL="0" lvl="0" indent="0">
              <a:spcBef>
                <a:spcPts val="0"/>
              </a:spcBef>
              <a:buClr>
                <a:srgbClr val="000000"/>
              </a:buClr>
              <a:buSzPct val="100000"/>
              <a:buNone/>
            </a:pPr>
            <a:r>
              <a:rPr lang="en-US" sz="2000" dirty="0">
                <a:solidFill>
                  <a:srgbClr val="003366"/>
                </a:solidFill>
              </a:rPr>
              <a:t>If you are under age 22 and </a:t>
            </a:r>
            <a:r>
              <a:rPr lang="en-US" sz="2000" b="1" dirty="0">
                <a:solidFill>
                  <a:srgbClr val="003366"/>
                </a:solidFill>
              </a:rPr>
              <a:t>regularly attending school</a:t>
            </a:r>
            <a:r>
              <a:rPr lang="en-US" sz="2000" dirty="0">
                <a:solidFill>
                  <a:srgbClr val="003366"/>
                </a:solidFill>
              </a:rPr>
              <a:t>, we do not count up to </a:t>
            </a:r>
            <a:r>
              <a:rPr lang="en-US" sz="2000" b="1" dirty="0">
                <a:solidFill>
                  <a:srgbClr val="003366"/>
                </a:solidFill>
              </a:rPr>
              <a:t>$1,930 </a:t>
            </a:r>
            <a:r>
              <a:rPr lang="en-US" sz="2000" dirty="0">
                <a:solidFill>
                  <a:srgbClr val="003366"/>
                </a:solidFill>
              </a:rPr>
              <a:t>of your earned income per month when we figure the SSI payment amount. The maximum yearly exclusion for 2021 is </a:t>
            </a:r>
            <a:r>
              <a:rPr lang="en-US" sz="2000" b="1" dirty="0">
                <a:solidFill>
                  <a:srgbClr val="003366"/>
                </a:solidFill>
              </a:rPr>
              <a:t>$7,770</a:t>
            </a:r>
            <a:r>
              <a:rPr lang="en-US" sz="2000" dirty="0">
                <a:solidFill>
                  <a:srgbClr val="003366"/>
                </a:solidFill>
              </a:rPr>
              <a:t>. </a:t>
            </a:r>
            <a:endParaRPr lang="en-US" sz="2400" dirty="0">
              <a:solidFill>
                <a:srgbClr val="003366"/>
              </a:solidFill>
            </a:endParaRPr>
          </a:p>
          <a:p>
            <a:pPr marL="0" lvl="0" indent="0">
              <a:spcBef>
                <a:spcPts val="1200"/>
              </a:spcBef>
              <a:buClr>
                <a:srgbClr val="000000"/>
              </a:buClr>
              <a:buSzPct val="100000"/>
              <a:buNone/>
            </a:pPr>
            <a:r>
              <a:rPr lang="en-US" sz="2000" u="sng" dirty="0">
                <a:solidFill>
                  <a:srgbClr val="003366"/>
                </a:solidFill>
              </a:rPr>
              <a:t>“Regularly Attending School” means:</a:t>
            </a:r>
          </a:p>
          <a:p>
            <a:pPr lvl="0">
              <a:spcBef>
                <a:spcPts val="0"/>
              </a:spcBef>
            </a:pPr>
            <a:r>
              <a:rPr lang="en-US" sz="2000" dirty="0">
                <a:solidFill>
                  <a:srgbClr val="003366"/>
                </a:solidFill>
              </a:rPr>
              <a:t>in a college or university for at least 8 hours a week, or</a:t>
            </a:r>
          </a:p>
          <a:p>
            <a:pPr lvl="0">
              <a:spcBef>
                <a:spcPts val="0"/>
              </a:spcBef>
            </a:pPr>
            <a:r>
              <a:rPr lang="en-US" sz="2000" dirty="0">
                <a:solidFill>
                  <a:srgbClr val="003366"/>
                </a:solidFill>
              </a:rPr>
              <a:t>in grades 7-12 for at least 12 hours a week, or</a:t>
            </a:r>
          </a:p>
          <a:p>
            <a:pPr lvl="0">
              <a:spcBef>
                <a:spcPts val="0"/>
              </a:spcBef>
            </a:pPr>
            <a:r>
              <a:rPr lang="en-US" sz="2000" dirty="0">
                <a:solidFill>
                  <a:srgbClr val="003366"/>
                </a:solidFill>
              </a:rPr>
              <a:t>in a training course to prepare for employment for at least 12 hours a week (15 hours a week if the course involves shop practice), or</a:t>
            </a:r>
          </a:p>
          <a:p>
            <a:pPr lvl="0">
              <a:spcBef>
                <a:spcPts val="0"/>
              </a:spcBef>
            </a:pPr>
            <a:r>
              <a:rPr lang="en-US" sz="2000" dirty="0">
                <a:solidFill>
                  <a:srgbClr val="003366"/>
                </a:solidFill>
              </a:rPr>
              <a:t>for less time than indicated above for reasons beyond the student’s control, such as illness, or</a:t>
            </a:r>
          </a:p>
          <a:p>
            <a:pPr lvl="0">
              <a:spcBef>
                <a:spcPts val="0"/>
              </a:spcBef>
            </a:pPr>
            <a:r>
              <a:rPr lang="en-US" sz="2000" dirty="0">
                <a:solidFill>
                  <a:srgbClr val="003366"/>
                </a:solidFill>
              </a:rPr>
              <a:t>home schooling, if instructed in grades 7-12 for at least 12 hours a week.</a:t>
            </a:r>
            <a:endParaRPr lang="en-US" dirty="0"/>
          </a:p>
        </p:txBody>
      </p:sp>
    </p:spTree>
    <p:extLst>
      <p:ext uri="{BB962C8B-B14F-4D97-AF65-F5344CB8AC3E}">
        <p14:creationId xmlns:p14="http://schemas.microsoft.com/office/powerpoint/2010/main" val="1317084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0" y="0"/>
            <a:ext cx="9144000" cy="1325563"/>
          </a:xfrm>
        </p:spPr>
        <p:txBody>
          <a:bodyPr/>
          <a:lstStyle/>
          <a:p>
            <a:r>
              <a:rPr lang="en-US" dirty="0"/>
              <a:t>Social Security Website</a:t>
            </a:r>
          </a:p>
        </p:txBody>
      </p:sp>
      <p:pic>
        <p:nvPicPr>
          <p:cNvPr id="7" name="Content Placeholder 6" descr="Social Security website home page. The Social Security is accessible from a computer, tablet, or smartphone, and is a valuable resource of information about all of Social Security’s programs. We encourage you to use our online retirement planning tools to help you plan for a secure financial future."/>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58722" y="0"/>
            <a:ext cx="9261444" cy="6995769"/>
          </a:xfrm>
          <a:prstGeom prst="rect">
            <a:avLst/>
          </a:prstGeom>
        </p:spPr>
      </p:pic>
    </p:spTree>
    <p:extLst>
      <p:ext uri="{BB962C8B-B14F-4D97-AF65-F5344CB8AC3E}">
        <p14:creationId xmlns:p14="http://schemas.microsoft.com/office/powerpoint/2010/main" val="179258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
            <a:ext cx="9144000" cy="762000"/>
          </a:xfrm>
        </p:spPr>
        <p:txBody>
          <a:bodyPr/>
          <a:lstStyle/>
          <a:p>
            <a:pPr lvl="0"/>
            <a:r>
              <a:rPr lang="en-US" altLang="en-US" sz="4800" b="0" i="1" dirty="0">
                <a:solidFill>
                  <a:srgbClr val="D12229"/>
                </a:solidFill>
                <a:latin typeface="Georgia" panose="02040502050405020303" pitchFamily="18" charset="0"/>
              </a:rPr>
              <a:t>my</a:t>
            </a:r>
            <a:r>
              <a:rPr lang="en-US" altLang="en-US" sz="4800" b="0" i="1" dirty="0">
                <a:solidFill>
                  <a:srgbClr val="002060"/>
                </a:solidFill>
                <a:latin typeface="Georgia" panose="02040502050405020303" pitchFamily="18" charset="0"/>
              </a:rPr>
              <a:t> </a:t>
            </a:r>
            <a:r>
              <a:rPr lang="en-US" altLang="en-US" sz="4800" b="0" dirty="0">
                <a:solidFill>
                  <a:srgbClr val="0054A6"/>
                </a:solidFill>
                <a:latin typeface="Georgia" panose="02040502050405020303" pitchFamily="18" charset="0"/>
              </a:rPr>
              <a:t>Social Security</a:t>
            </a:r>
            <a:endParaRPr lang="en-US" dirty="0"/>
          </a:p>
        </p:txBody>
      </p:sp>
      <p:pic>
        <p:nvPicPr>
          <p:cNvPr id="11" name="Content Placeholder 10" descr="Create your personal my Social Security account today. my Social Security is a convenient and secure suite of services designed to put you in control of your personal Social Security information, as well as help you manage your benefits when you are ready."/>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283256" y="972738"/>
            <a:ext cx="8731940" cy="4285062"/>
          </a:xfrm>
          <a:prstGeom prst="rect">
            <a:avLst/>
          </a:prstGeom>
        </p:spPr>
      </p:pic>
      <p:sp>
        <p:nvSpPr>
          <p:cNvPr id="10" name="Content Placeholder 9"/>
          <p:cNvSpPr>
            <a:spLocks noGrp="1"/>
          </p:cNvSpPr>
          <p:nvPr>
            <p:ph sz="quarter" idx="11"/>
          </p:nvPr>
        </p:nvSpPr>
        <p:spPr>
          <a:xfrm>
            <a:off x="0" y="5151120"/>
            <a:ext cx="9144000" cy="578074"/>
          </a:xfrm>
        </p:spPr>
        <p:txBody>
          <a:bodyPr/>
          <a:lstStyle/>
          <a:p>
            <a:pPr marL="0" indent="0" algn="ctr">
              <a:buNone/>
            </a:pPr>
            <a:r>
              <a:rPr lang="en-US" altLang="en-US" b="1" dirty="0">
                <a:solidFill>
                  <a:srgbClr val="FFFFFF"/>
                </a:solidFill>
                <a:hlinkClick r:id="rId4"/>
              </a:rPr>
              <a:t>ssa.gov/</a:t>
            </a:r>
            <a:r>
              <a:rPr lang="en-US" altLang="en-US" b="1" dirty="0" err="1">
                <a:solidFill>
                  <a:srgbClr val="FFFFFF"/>
                </a:solidFill>
                <a:hlinkClick r:id="rId4"/>
              </a:rPr>
              <a:t>myaccount</a:t>
            </a:r>
            <a:endParaRPr lang="en-US" altLang="en-US" b="1" dirty="0">
              <a:solidFill>
                <a:srgbClr val="FFFFFF"/>
              </a:solidFill>
            </a:endParaRPr>
          </a:p>
          <a:p>
            <a:pPr marL="0" indent="0">
              <a:buNone/>
            </a:pPr>
            <a:endParaRPr lang="en-US" dirty="0"/>
          </a:p>
        </p:txBody>
      </p:sp>
    </p:spTree>
    <p:extLst>
      <p:ext uri="{BB962C8B-B14F-4D97-AF65-F5344CB8AC3E}">
        <p14:creationId xmlns:p14="http://schemas.microsoft.com/office/powerpoint/2010/main" val="71798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7720"/>
          </a:xfrm>
        </p:spPr>
        <p:txBody>
          <a:bodyPr/>
          <a:lstStyle/>
          <a:p>
            <a:pPr lvl="0"/>
            <a:r>
              <a:rPr lang="en-US" altLang="en-US" sz="4000" b="0" i="1" dirty="0">
                <a:solidFill>
                  <a:srgbClr val="D12229"/>
                </a:solidFill>
                <a:latin typeface="Georgia" panose="02040502050405020303" pitchFamily="18" charset="0"/>
              </a:rPr>
              <a:t>my</a:t>
            </a:r>
            <a:r>
              <a:rPr lang="en-US" altLang="en-US" sz="4000" b="0" i="1" dirty="0">
                <a:solidFill>
                  <a:srgbClr val="002060"/>
                </a:solidFill>
                <a:latin typeface="Georgia" panose="02040502050405020303" pitchFamily="18" charset="0"/>
              </a:rPr>
              <a:t> </a:t>
            </a:r>
            <a:r>
              <a:rPr lang="en-US" altLang="en-US" sz="4000" b="0" dirty="0">
                <a:solidFill>
                  <a:srgbClr val="0054A6"/>
                </a:solidFill>
                <a:latin typeface="Georgia" panose="02040502050405020303" pitchFamily="18" charset="0"/>
              </a:rPr>
              <a:t>Social Security </a:t>
            </a:r>
            <a:r>
              <a:rPr lang="en-US" altLang="en-US" sz="4000" dirty="0">
                <a:solidFill>
                  <a:srgbClr val="003366"/>
                </a:solidFill>
                <a:cs typeface="Calibri" pitchFamily="34" charset="0"/>
              </a:rPr>
              <a:t>Services</a:t>
            </a:r>
            <a:endParaRPr lang="en-US" dirty="0"/>
          </a:p>
        </p:txBody>
      </p:sp>
      <p:sp>
        <p:nvSpPr>
          <p:cNvPr id="3" name="Content Placeholder 2"/>
          <p:cNvSpPr>
            <a:spLocks noGrp="1"/>
          </p:cNvSpPr>
          <p:nvPr>
            <p:ph sz="quarter" idx="11"/>
          </p:nvPr>
        </p:nvSpPr>
        <p:spPr>
          <a:xfrm>
            <a:off x="198120" y="682370"/>
            <a:ext cx="8747759" cy="4815839"/>
          </a:xfrm>
        </p:spPr>
        <p:txBody>
          <a:bodyPr/>
          <a:lstStyle/>
          <a:p>
            <a:pPr marL="0" indent="0">
              <a:buNone/>
              <a:defRPr/>
            </a:pPr>
            <a:r>
              <a:rPr lang="en-US" sz="2100" dirty="0"/>
              <a:t>If you receive benefits or have Medicare, you can:</a:t>
            </a:r>
          </a:p>
          <a:p>
            <a:pPr marL="569913" lvl="1" indent="-342900">
              <a:spcBef>
                <a:spcPts val="1200"/>
              </a:spcBef>
              <a:buFont typeface="Arial" panose="020B0604020202020204" pitchFamily="34" charset="0"/>
              <a:buChar char="•"/>
              <a:defRPr/>
            </a:pPr>
            <a:r>
              <a:rPr lang="en-US" sz="1900" dirty="0"/>
              <a:t>Opt out of mailed notices for those available online;</a:t>
            </a:r>
          </a:p>
          <a:p>
            <a:pPr marL="569913" lvl="1" indent="-342900">
              <a:spcBef>
                <a:spcPts val="600"/>
              </a:spcBef>
              <a:buFont typeface="Arial" panose="020B0604020202020204" pitchFamily="34" charset="0"/>
              <a:buChar char="•"/>
              <a:defRPr/>
            </a:pPr>
            <a:r>
              <a:rPr lang="en-US" sz="1900" dirty="0"/>
              <a:t>Request a replacement Social Security card if you meet certain requirements;</a:t>
            </a:r>
          </a:p>
          <a:p>
            <a:pPr marL="569913" lvl="1" indent="-342900">
              <a:spcBef>
                <a:spcPts val="600"/>
              </a:spcBef>
              <a:buFont typeface="Arial" panose="020B0604020202020204" pitchFamily="34" charset="0"/>
              <a:buChar char="•"/>
              <a:defRPr/>
            </a:pPr>
            <a:r>
              <a:rPr lang="en-US" sz="1900" dirty="0"/>
              <a:t>Report your wages if you work and receive Disability Insurance (SSDI) and/or Supplemental Security Income (SSI) benefits;</a:t>
            </a:r>
          </a:p>
          <a:p>
            <a:pPr marL="569913" lvl="1" indent="-342900">
              <a:spcBef>
                <a:spcPts val="600"/>
              </a:spcBef>
              <a:buFont typeface="Arial" panose="020B0604020202020204" pitchFamily="34" charset="0"/>
              <a:buChar char="•"/>
              <a:defRPr/>
            </a:pPr>
            <a:r>
              <a:rPr lang="en-US" sz="1900" dirty="0"/>
              <a:t>Get a benefit verification letter as proof that you are getting benefits;</a:t>
            </a:r>
          </a:p>
          <a:p>
            <a:pPr marL="569913" lvl="1" indent="-342900">
              <a:spcBef>
                <a:spcPts val="600"/>
              </a:spcBef>
              <a:buFont typeface="Arial" panose="020B0604020202020204" pitchFamily="34" charset="0"/>
              <a:buChar char="•"/>
              <a:defRPr/>
            </a:pPr>
            <a:r>
              <a:rPr lang="en-US" sz="1900" dirty="0"/>
              <a:t>Check your benefit and payment information and your earnings record;</a:t>
            </a:r>
          </a:p>
          <a:p>
            <a:pPr marL="569913" lvl="1" indent="-342900">
              <a:spcBef>
                <a:spcPts val="600"/>
              </a:spcBef>
              <a:buFont typeface="Arial" panose="020B0604020202020204" pitchFamily="34" charset="0"/>
              <a:buChar char="•"/>
              <a:defRPr/>
            </a:pPr>
            <a:r>
              <a:rPr lang="en-US" sz="1900" dirty="0"/>
              <a:t>Change your address and phone number;</a:t>
            </a:r>
          </a:p>
          <a:p>
            <a:pPr marL="569913" lvl="1" indent="-342900">
              <a:spcBef>
                <a:spcPts val="600"/>
              </a:spcBef>
              <a:buFont typeface="Arial" panose="020B0604020202020204" pitchFamily="34" charset="0"/>
              <a:buChar char="•"/>
              <a:defRPr/>
            </a:pPr>
            <a:r>
              <a:rPr lang="en-US" sz="1900" dirty="0"/>
              <a:t>Start or change direct deposit of your benefit payment;</a:t>
            </a:r>
          </a:p>
          <a:p>
            <a:pPr marL="569913" lvl="1" indent="-342900">
              <a:spcBef>
                <a:spcPts val="600"/>
              </a:spcBef>
              <a:buFont typeface="Arial" panose="020B0604020202020204" pitchFamily="34" charset="0"/>
              <a:buChar char="•"/>
              <a:defRPr/>
            </a:pPr>
            <a:r>
              <a:rPr lang="en-US" sz="1900" dirty="0"/>
              <a:t>Submit your advance designation of representative payee request;</a:t>
            </a:r>
          </a:p>
          <a:p>
            <a:pPr marL="569913" lvl="1" indent="-342900">
              <a:spcBef>
                <a:spcPts val="600"/>
              </a:spcBef>
              <a:buFont typeface="Arial" panose="020B0604020202020204" pitchFamily="34" charset="0"/>
              <a:buChar char="•"/>
              <a:defRPr/>
            </a:pPr>
            <a:r>
              <a:rPr lang="en-US" sz="1900" dirty="0"/>
              <a:t>Request a replacement Medicare card; and</a:t>
            </a:r>
          </a:p>
          <a:p>
            <a:pPr marL="569913" lvl="1" indent="-342900">
              <a:spcBef>
                <a:spcPts val="600"/>
              </a:spcBef>
              <a:buFont typeface="Arial" panose="020B0604020202020204" pitchFamily="34" charset="0"/>
              <a:buChar char="•"/>
              <a:defRPr/>
            </a:pPr>
            <a:r>
              <a:rPr lang="en-US" sz="1900" dirty="0"/>
              <a:t>Get a replacement SSA-1099 or SSA-1042S for tax season.</a:t>
            </a:r>
          </a:p>
          <a:p>
            <a:endParaRPr lang="en-US" dirty="0"/>
          </a:p>
        </p:txBody>
      </p:sp>
      <p:sp>
        <p:nvSpPr>
          <p:cNvPr id="4" name="Rectangle 3"/>
          <p:cNvSpPr/>
          <p:nvPr/>
        </p:nvSpPr>
        <p:spPr>
          <a:xfrm>
            <a:off x="1" y="5372858"/>
            <a:ext cx="9143998" cy="907941"/>
          </a:xfrm>
          <a:prstGeom prst="rect">
            <a:avLst/>
          </a:prstGeom>
        </p:spPr>
        <p:txBody>
          <a:bodyPr wrap="square">
            <a:spAutoFit/>
          </a:bodyPr>
          <a:lstStyle/>
          <a:p>
            <a:pPr marL="227013" lvl="1" algn="ctr">
              <a:spcBef>
                <a:spcPts val="600"/>
              </a:spcBef>
              <a:defRPr/>
            </a:pPr>
            <a:r>
              <a:rPr lang="en-US" sz="2200" b="1" dirty="0">
                <a:solidFill>
                  <a:schemeClr val="tx1">
                    <a:lumMod val="75000"/>
                  </a:schemeClr>
                </a:solidFill>
                <a:hlinkClick r:id="rId3"/>
              </a:rPr>
              <a:t>ssa.gov/</a:t>
            </a:r>
            <a:r>
              <a:rPr lang="en-US" sz="2200" b="1" dirty="0" err="1">
                <a:solidFill>
                  <a:schemeClr val="tx1">
                    <a:lumMod val="75000"/>
                  </a:schemeClr>
                </a:solidFill>
                <a:hlinkClick r:id="rId3"/>
              </a:rPr>
              <a:t>myaccount</a:t>
            </a:r>
            <a:r>
              <a:rPr lang="en-US" sz="2200" b="1" dirty="0">
                <a:solidFill>
                  <a:schemeClr val="tx1">
                    <a:lumMod val="75000"/>
                  </a:schemeClr>
                </a:solidFill>
                <a:hlinkClick r:id="rId3"/>
              </a:rPr>
              <a:t>/what.html</a:t>
            </a:r>
            <a:endParaRPr lang="en-US" sz="2200" b="1" dirty="0"/>
          </a:p>
          <a:p>
            <a:pPr marL="227013" lvl="1" algn="ctr">
              <a:spcBef>
                <a:spcPts val="600"/>
              </a:spcBef>
              <a:defRPr/>
            </a:pPr>
            <a:endParaRPr lang="en-US" sz="2400" b="1" dirty="0">
              <a:solidFill>
                <a:srgbClr val="002060"/>
              </a:solidFill>
            </a:endParaRPr>
          </a:p>
        </p:txBody>
      </p:sp>
    </p:spTree>
    <p:extLst>
      <p:ext uri="{BB962C8B-B14F-4D97-AF65-F5344CB8AC3E}">
        <p14:creationId xmlns:p14="http://schemas.microsoft.com/office/powerpoint/2010/main" val="287689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3742"/>
            <a:ext cx="9144000" cy="651319"/>
          </a:xfrm>
        </p:spPr>
        <p:txBody>
          <a:bodyPr/>
          <a:lstStyle/>
          <a:p>
            <a:pPr lvl="0">
              <a:spcBef>
                <a:spcPts val="0"/>
              </a:spcBef>
            </a:pPr>
            <a:r>
              <a:rPr lang="en-US" sz="3600" dirty="0">
                <a:solidFill>
                  <a:srgbClr val="003366"/>
                </a:solidFill>
              </a:rPr>
              <a:t>Social Security Disability Insurance (SSDI)</a:t>
            </a:r>
          </a:p>
        </p:txBody>
      </p:sp>
      <p:sp>
        <p:nvSpPr>
          <p:cNvPr id="3" name="Content Placeholder 2"/>
          <p:cNvSpPr>
            <a:spLocks noGrp="1"/>
          </p:cNvSpPr>
          <p:nvPr>
            <p:ph sz="quarter" idx="10"/>
          </p:nvPr>
        </p:nvSpPr>
        <p:spPr>
          <a:xfrm>
            <a:off x="369651" y="1593139"/>
            <a:ext cx="8511702" cy="3767755"/>
          </a:xfrm>
        </p:spPr>
        <p:txBody>
          <a:bodyPr/>
          <a:lstStyle/>
          <a:p>
            <a:pPr marL="0" lvl="0" indent="0">
              <a:spcBef>
                <a:spcPts val="0"/>
              </a:spcBef>
              <a:spcAft>
                <a:spcPts val="600"/>
              </a:spcAft>
              <a:buNone/>
            </a:pPr>
            <a:r>
              <a:rPr lang="en-US" sz="2200" b="1" dirty="0">
                <a:solidFill>
                  <a:srgbClr val="003366"/>
                </a:solidFill>
              </a:rPr>
              <a:t>What is it?</a:t>
            </a:r>
          </a:p>
          <a:p>
            <a:pPr marL="0" lvl="0" indent="0">
              <a:spcBef>
                <a:spcPts val="0"/>
              </a:spcBef>
              <a:buNone/>
            </a:pPr>
            <a:r>
              <a:rPr lang="en-US" sz="2000" dirty="0">
                <a:solidFill>
                  <a:srgbClr val="003366"/>
                </a:solidFill>
              </a:rPr>
              <a:t>SSDI provides a monthly benefit to people who are no longer able to work because of a significant disabling condition(s). SSA does not pay partial or temporary disability benefits.</a:t>
            </a:r>
          </a:p>
          <a:p>
            <a:pPr marL="0" lvl="0" indent="0">
              <a:spcBef>
                <a:spcPts val="0"/>
              </a:spcBef>
              <a:buNone/>
            </a:pPr>
            <a:endParaRPr lang="en-US" sz="1000" dirty="0">
              <a:solidFill>
                <a:srgbClr val="003366"/>
              </a:solidFill>
            </a:endParaRPr>
          </a:p>
          <a:p>
            <a:pPr marL="0" lvl="0" indent="0">
              <a:spcBef>
                <a:spcPts val="0"/>
              </a:spcBef>
              <a:buNone/>
            </a:pPr>
            <a:r>
              <a:rPr lang="en-US" sz="2200" b="1" dirty="0">
                <a:solidFill>
                  <a:srgbClr val="003366"/>
                </a:solidFill>
              </a:rPr>
              <a:t>Who is it for? </a:t>
            </a:r>
          </a:p>
          <a:p>
            <a:pPr marL="0" lvl="0" indent="0">
              <a:spcBef>
                <a:spcPts val="0"/>
              </a:spcBef>
              <a:buNone/>
            </a:pPr>
            <a:r>
              <a:rPr lang="en-US" sz="2000" dirty="0">
                <a:solidFill>
                  <a:srgbClr val="003366"/>
                </a:solidFill>
              </a:rPr>
              <a:t>People who cannot perform substantial work activity may qualify if they:</a:t>
            </a:r>
          </a:p>
          <a:p>
            <a:pPr lvl="0">
              <a:spcBef>
                <a:spcPts val="0"/>
              </a:spcBef>
            </a:pPr>
            <a:r>
              <a:rPr lang="en-US" sz="2000" dirty="0">
                <a:solidFill>
                  <a:srgbClr val="003366"/>
                </a:solidFill>
              </a:rPr>
              <a:t>have medical condition(s) expected to last at least 12 months or result in death</a:t>
            </a:r>
          </a:p>
          <a:p>
            <a:pPr lvl="0">
              <a:spcBef>
                <a:spcPts val="0"/>
              </a:spcBef>
            </a:pPr>
            <a:r>
              <a:rPr lang="en-US" sz="2000" dirty="0">
                <a:solidFill>
                  <a:srgbClr val="003366"/>
                </a:solidFill>
              </a:rPr>
              <a:t>are younger than full retirement age (FRA) and earn less than the  substantial gainful activity (SGA) limit </a:t>
            </a:r>
          </a:p>
          <a:p>
            <a:pPr lvl="0">
              <a:spcBef>
                <a:spcPts val="0"/>
              </a:spcBef>
            </a:pPr>
            <a:r>
              <a:rPr lang="en-US" sz="2000" dirty="0">
                <a:solidFill>
                  <a:srgbClr val="003366"/>
                </a:solidFill>
              </a:rPr>
              <a:t>have recent work and a certain number of work credits based on age</a:t>
            </a:r>
          </a:p>
        </p:txBody>
      </p:sp>
      <p:sp>
        <p:nvSpPr>
          <p:cNvPr id="4" name="Rectangle 3"/>
          <p:cNvSpPr/>
          <p:nvPr/>
        </p:nvSpPr>
        <p:spPr>
          <a:xfrm>
            <a:off x="3265072" y="5314158"/>
            <a:ext cx="2832827" cy="461665"/>
          </a:xfrm>
          <a:prstGeom prst="rect">
            <a:avLst/>
          </a:prstGeom>
        </p:spPr>
        <p:txBody>
          <a:bodyPr wrap="none">
            <a:spAutoFit/>
          </a:bodyPr>
          <a:lstStyle/>
          <a:p>
            <a:r>
              <a:rPr lang="en-US" sz="2400" b="1" dirty="0">
                <a:solidFill>
                  <a:schemeClr val="tx1">
                    <a:lumMod val="75000"/>
                  </a:schemeClr>
                </a:solidFill>
                <a:hlinkClick r:id="rId3"/>
              </a:rPr>
              <a:t>ssa.gov/disability</a:t>
            </a:r>
            <a:endParaRPr lang="en-US" sz="2400" b="1" dirty="0">
              <a:solidFill>
                <a:schemeClr val="tx1">
                  <a:lumMod val="75000"/>
                </a:schemeClr>
              </a:solidFill>
            </a:endParaRPr>
          </a:p>
        </p:txBody>
      </p:sp>
    </p:spTree>
    <p:extLst>
      <p:ext uri="{BB962C8B-B14F-4D97-AF65-F5344CB8AC3E}">
        <p14:creationId xmlns:p14="http://schemas.microsoft.com/office/powerpoint/2010/main" val="85642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
            <a:ext cx="9144000" cy="697430"/>
          </a:xfrm>
        </p:spPr>
        <p:txBody>
          <a:bodyPr/>
          <a:lstStyle/>
          <a:p>
            <a:pPr lvl="0"/>
            <a:r>
              <a:rPr lang="en-US" altLang="en-US" sz="4000" b="0" i="1" dirty="0">
                <a:solidFill>
                  <a:srgbClr val="D12229"/>
                </a:solidFill>
                <a:latin typeface="Georgia" panose="02040502050405020303" pitchFamily="18" charset="0"/>
              </a:rPr>
              <a:t>my</a:t>
            </a:r>
            <a:r>
              <a:rPr lang="en-US" altLang="en-US" sz="4000" b="0" i="1" dirty="0">
                <a:solidFill>
                  <a:srgbClr val="002060"/>
                </a:solidFill>
                <a:latin typeface="Georgia" panose="02040502050405020303" pitchFamily="18" charset="0"/>
              </a:rPr>
              <a:t> </a:t>
            </a:r>
            <a:r>
              <a:rPr lang="en-US" altLang="en-US" sz="4000" b="0" dirty="0">
                <a:solidFill>
                  <a:srgbClr val="0054A6"/>
                </a:solidFill>
                <a:latin typeface="Georgia" panose="02040502050405020303" pitchFamily="18" charset="0"/>
              </a:rPr>
              <a:t>Social Security </a:t>
            </a:r>
            <a:r>
              <a:rPr lang="en-US" altLang="en-US" sz="4000" dirty="0">
                <a:solidFill>
                  <a:srgbClr val="003366"/>
                </a:solidFill>
                <a:cs typeface="Calibri" pitchFamily="34" charset="0"/>
              </a:rPr>
              <a:t>Services</a:t>
            </a:r>
            <a:endParaRPr lang="en-US" dirty="0"/>
          </a:p>
        </p:txBody>
      </p:sp>
      <p:sp>
        <p:nvSpPr>
          <p:cNvPr id="4" name="Content Placeholder 3"/>
          <p:cNvSpPr>
            <a:spLocks noGrp="1"/>
          </p:cNvSpPr>
          <p:nvPr>
            <p:ph sz="quarter" idx="11"/>
          </p:nvPr>
        </p:nvSpPr>
        <p:spPr>
          <a:xfrm>
            <a:off x="96253" y="687290"/>
            <a:ext cx="9047747" cy="5095053"/>
          </a:xfrm>
        </p:spPr>
        <p:txBody>
          <a:bodyPr/>
          <a:lstStyle/>
          <a:p>
            <a:pPr marL="0" indent="0">
              <a:buNone/>
              <a:defRPr/>
            </a:pPr>
            <a:r>
              <a:rPr lang="en-US" sz="2200" dirty="0"/>
              <a:t>If you do not receive benefits, you can:</a:t>
            </a:r>
          </a:p>
          <a:p>
            <a:pPr marL="800100" lvl="1" indent="-342900">
              <a:spcBef>
                <a:spcPts val="600"/>
              </a:spcBef>
              <a:buFont typeface="Arial" panose="020B0604020202020204" pitchFamily="34" charset="0"/>
              <a:buChar char="•"/>
              <a:defRPr/>
            </a:pPr>
            <a:r>
              <a:rPr lang="en-US" sz="2000" dirty="0"/>
              <a:t>View retirement benefit estimates at different ages or dates when you want to start receiving benefits;</a:t>
            </a:r>
          </a:p>
          <a:p>
            <a:pPr marL="800100" lvl="1" indent="-342900">
              <a:spcBef>
                <a:spcPts val="600"/>
              </a:spcBef>
              <a:buFont typeface="Arial" panose="020B0604020202020204" pitchFamily="34" charset="0"/>
              <a:buChar char="•"/>
              <a:defRPr/>
            </a:pPr>
            <a:r>
              <a:rPr lang="en-US" sz="2000" dirty="0"/>
              <a:t>View possible spouse’s benefits; </a:t>
            </a:r>
          </a:p>
          <a:p>
            <a:pPr marL="800100" lvl="1" indent="-342900">
              <a:spcBef>
                <a:spcPts val="600"/>
              </a:spcBef>
              <a:buFont typeface="Arial" panose="020B0604020202020204" pitchFamily="34" charset="0"/>
              <a:buChar char="•"/>
              <a:defRPr/>
            </a:pPr>
            <a:r>
              <a:rPr lang="en-US" sz="2000" dirty="0"/>
              <a:t>Request a replacement Social Security card if you meet certain requirements;</a:t>
            </a:r>
          </a:p>
          <a:p>
            <a:pPr marL="800100" lvl="1" indent="-342900">
              <a:spcBef>
                <a:spcPts val="600"/>
              </a:spcBef>
              <a:buFont typeface="Arial" panose="020B0604020202020204" pitchFamily="34" charset="0"/>
              <a:buChar char="•"/>
              <a:defRPr/>
            </a:pPr>
            <a:r>
              <a:rPr lang="en-US" sz="2000" dirty="0"/>
              <a:t>Check the status of your application or appeal;</a:t>
            </a:r>
          </a:p>
          <a:p>
            <a:pPr marL="800100" lvl="1" indent="-342900">
              <a:spcBef>
                <a:spcPts val="600"/>
              </a:spcBef>
              <a:buFont typeface="Arial" panose="020B0604020202020204" pitchFamily="34" charset="0"/>
              <a:buChar char="•"/>
              <a:defRPr/>
            </a:pPr>
            <a:r>
              <a:rPr lang="en-US" sz="2000" dirty="0"/>
              <a:t>Get a benefit verification letter as proof that you are not getting benefits;</a:t>
            </a:r>
          </a:p>
          <a:p>
            <a:pPr marL="800100" lvl="1" indent="-342900">
              <a:spcBef>
                <a:spcPts val="600"/>
              </a:spcBef>
              <a:buFont typeface="Arial" panose="020B0604020202020204" pitchFamily="34" charset="0"/>
              <a:buChar char="•"/>
              <a:defRPr/>
            </a:pPr>
            <a:r>
              <a:rPr lang="en-US" sz="2000" dirty="0"/>
              <a:t>Get your </a:t>
            </a:r>
            <a:r>
              <a:rPr lang="en-US" sz="2000" i="1" dirty="0"/>
              <a:t>Social Security Statement </a:t>
            </a:r>
            <a:r>
              <a:rPr lang="en-US" sz="2000" dirty="0"/>
              <a:t>to review:</a:t>
            </a:r>
          </a:p>
          <a:p>
            <a:pPr lvl="2">
              <a:spcBef>
                <a:spcPts val="600"/>
              </a:spcBef>
              <a:spcAft>
                <a:spcPts val="0"/>
              </a:spcAft>
              <a:buFont typeface="Helvetica" panose="020B0504020202030204" pitchFamily="34" charset="0"/>
              <a:buChar char="–"/>
              <a:defRPr/>
            </a:pPr>
            <a:r>
              <a:rPr lang="en-US" sz="2000" dirty="0"/>
              <a:t>Estimates of your future retirement, disability, and survivor benefits;</a:t>
            </a:r>
          </a:p>
          <a:p>
            <a:pPr lvl="2">
              <a:spcBef>
                <a:spcPts val="600"/>
              </a:spcBef>
              <a:spcAft>
                <a:spcPts val="0"/>
              </a:spcAft>
              <a:buFont typeface="Helvetica" panose="020B0504020202030204" pitchFamily="34" charset="0"/>
              <a:buChar char="–"/>
              <a:defRPr/>
            </a:pPr>
            <a:r>
              <a:rPr lang="en-US" sz="2000" dirty="0"/>
              <a:t>Your earnings </a:t>
            </a:r>
            <a:r>
              <a:rPr lang="en-US" sz="2000" dirty="0">
                <a:solidFill>
                  <a:srgbClr val="002060"/>
                </a:solidFill>
              </a:rPr>
              <a:t>record</a:t>
            </a:r>
            <a:r>
              <a:rPr lang="en-US" sz="2000" dirty="0"/>
              <a:t>, to verify the amounts that we posted are correct; and</a:t>
            </a:r>
          </a:p>
          <a:p>
            <a:pPr lvl="2">
              <a:spcBef>
                <a:spcPts val="600"/>
              </a:spcBef>
              <a:spcAft>
                <a:spcPts val="0"/>
              </a:spcAft>
              <a:buFont typeface="Helvetica" panose="020B0504020202030204" pitchFamily="34" charset="0"/>
              <a:buChar char="–"/>
              <a:defRPr/>
            </a:pPr>
            <a:r>
              <a:rPr lang="en-US" sz="2000" dirty="0"/>
              <a:t>The estimated Social Security and Medicare taxes you’ve paid.</a:t>
            </a:r>
          </a:p>
        </p:txBody>
      </p:sp>
      <p:sp>
        <p:nvSpPr>
          <p:cNvPr id="5" name="Rectangle 4"/>
          <p:cNvSpPr/>
          <p:nvPr/>
        </p:nvSpPr>
        <p:spPr>
          <a:xfrm>
            <a:off x="794064" y="5351456"/>
            <a:ext cx="7281948" cy="430887"/>
          </a:xfrm>
          <a:prstGeom prst="rect">
            <a:avLst/>
          </a:prstGeom>
        </p:spPr>
        <p:txBody>
          <a:bodyPr wrap="square">
            <a:spAutoFit/>
          </a:bodyPr>
          <a:lstStyle/>
          <a:p>
            <a:pPr marL="227013" lvl="1" algn="ctr">
              <a:spcBef>
                <a:spcPts val="600"/>
              </a:spcBef>
              <a:defRPr/>
            </a:pPr>
            <a:r>
              <a:rPr lang="en-US" sz="2200" b="1" dirty="0">
                <a:solidFill>
                  <a:schemeClr val="tx1">
                    <a:lumMod val="75000"/>
                  </a:schemeClr>
                </a:solidFill>
                <a:hlinkClick r:id="rId3"/>
              </a:rPr>
              <a:t>ssa.gov/</a:t>
            </a:r>
            <a:r>
              <a:rPr lang="en-US" sz="2200" b="1" dirty="0" err="1">
                <a:solidFill>
                  <a:schemeClr val="tx1">
                    <a:lumMod val="75000"/>
                  </a:schemeClr>
                </a:solidFill>
                <a:hlinkClick r:id="rId3"/>
              </a:rPr>
              <a:t>myaccount</a:t>
            </a:r>
            <a:r>
              <a:rPr lang="en-US" sz="2200" b="1" dirty="0">
                <a:solidFill>
                  <a:schemeClr val="tx1">
                    <a:lumMod val="75000"/>
                  </a:schemeClr>
                </a:solidFill>
                <a:hlinkClick r:id="rId3"/>
              </a:rPr>
              <a:t>/what.html</a:t>
            </a:r>
            <a:endParaRPr lang="en-US" sz="2200" b="1" dirty="0">
              <a:solidFill>
                <a:schemeClr val="tx1">
                  <a:lumMod val="75000"/>
                </a:schemeClr>
              </a:solidFill>
            </a:endParaRPr>
          </a:p>
        </p:txBody>
      </p:sp>
    </p:spTree>
    <p:extLst>
      <p:ext uri="{BB962C8B-B14F-4D97-AF65-F5344CB8AC3E}">
        <p14:creationId xmlns:p14="http://schemas.microsoft.com/office/powerpoint/2010/main" val="31481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pPr lvl="0"/>
            <a:r>
              <a:rPr lang="en-US" altLang="en-US" sz="3400" dirty="0">
                <a:cs typeface="Calibri" pitchFamily="34" charset="0"/>
              </a:rPr>
              <a:t>Social Security </a:t>
            </a:r>
            <a:r>
              <a:rPr lang="en-US" altLang="en-US" sz="3400" i="1" dirty="0">
                <a:cs typeface="Calibri" pitchFamily="34" charset="0"/>
              </a:rPr>
              <a:t>Statement</a:t>
            </a:r>
            <a:endParaRPr lang="en-US" sz="3400" i="1" dirty="0"/>
          </a:p>
        </p:txBody>
      </p:sp>
      <p:sp>
        <p:nvSpPr>
          <p:cNvPr id="5" name="Content Placeholder 2"/>
          <p:cNvSpPr>
            <a:spLocks noGrp="1"/>
          </p:cNvSpPr>
          <p:nvPr>
            <p:ph sz="quarter" idx="11"/>
          </p:nvPr>
        </p:nvSpPr>
        <p:spPr>
          <a:xfrm>
            <a:off x="367645" y="838200"/>
            <a:ext cx="8314442" cy="4304603"/>
          </a:xfrm>
        </p:spPr>
        <p:txBody>
          <a:bodyPr/>
          <a:lstStyle/>
          <a:p>
            <a:pPr lvl="0"/>
            <a:r>
              <a:rPr lang="en-US" sz="1800" dirty="0"/>
              <a:t>New redesigned </a:t>
            </a:r>
            <a:r>
              <a:rPr lang="en-US" sz="1800" i="1" dirty="0"/>
              <a:t>Statement</a:t>
            </a:r>
          </a:p>
          <a:p>
            <a:pPr lvl="1"/>
            <a:r>
              <a:rPr lang="en-US" sz="1800" dirty="0"/>
              <a:t>Plain language, design, and graphics make it easier to find information.</a:t>
            </a:r>
          </a:p>
          <a:p>
            <a:pPr lvl="1"/>
            <a:r>
              <a:rPr lang="en-US" sz="1800" dirty="0"/>
              <a:t>For example, we now provide a graph with retirement benefit estimates for up to 9 ages, depending on when you want benefits to start.</a:t>
            </a:r>
          </a:p>
          <a:p>
            <a:pPr lvl="0"/>
            <a:r>
              <a:rPr lang="en-US" sz="1800" dirty="0"/>
              <a:t>The </a:t>
            </a:r>
            <a:r>
              <a:rPr lang="en-US" sz="1800" i="1" dirty="0"/>
              <a:t>Statement </a:t>
            </a:r>
            <a:r>
              <a:rPr lang="en-US" sz="1800" dirty="0"/>
              <a:t>is one of Social Security’s most far-reaching educational tools. </a:t>
            </a:r>
          </a:p>
          <a:p>
            <a:pPr lvl="1"/>
            <a:r>
              <a:rPr lang="en-US" sz="1800" dirty="0"/>
              <a:t>In 2020, we provided more than 83 million </a:t>
            </a:r>
            <a:r>
              <a:rPr lang="en-US" sz="1800" i="1" dirty="0"/>
              <a:t>Statements </a:t>
            </a:r>
            <a:r>
              <a:rPr lang="en-US" sz="1800" dirty="0"/>
              <a:t>in print and online.</a:t>
            </a:r>
          </a:p>
          <a:p>
            <a:pPr lvl="0"/>
            <a:r>
              <a:rPr lang="en-US" sz="1800" dirty="0"/>
              <a:t>Workers age 18 and older can access their </a:t>
            </a:r>
            <a:r>
              <a:rPr lang="en-US" sz="1800" i="1" dirty="0"/>
              <a:t>Statement</a:t>
            </a:r>
            <a:r>
              <a:rPr lang="en-US" sz="1800" dirty="0"/>
              <a:t> online using </a:t>
            </a:r>
            <a:r>
              <a:rPr lang="en-US" sz="1800" i="1" dirty="0"/>
              <a:t>my</a:t>
            </a:r>
            <a:r>
              <a:rPr lang="en-US" sz="1800" dirty="0"/>
              <a:t> Social Security. </a:t>
            </a:r>
          </a:p>
          <a:p>
            <a:pPr lvl="1"/>
            <a:r>
              <a:rPr lang="en-US" sz="1800" dirty="0"/>
              <a:t>We mail a </a:t>
            </a:r>
            <a:r>
              <a:rPr lang="en-US" sz="1800" i="1" dirty="0"/>
              <a:t>Statement</a:t>
            </a:r>
            <a:r>
              <a:rPr lang="en-US" sz="1800" dirty="0"/>
              <a:t> to workers age 60 and older who do not have an online account.  </a:t>
            </a:r>
          </a:p>
          <a:p>
            <a:pPr lvl="1"/>
            <a:r>
              <a:rPr lang="en-US" sz="1800" dirty="0"/>
              <a:t>Anyone can send in a written request to have a </a:t>
            </a:r>
            <a:r>
              <a:rPr lang="en-US" sz="1800" i="1" dirty="0"/>
              <a:t>Statement </a:t>
            </a:r>
            <a:r>
              <a:rPr lang="en-US" sz="1800" dirty="0"/>
              <a:t>mailed to them.</a:t>
            </a:r>
          </a:p>
        </p:txBody>
      </p:sp>
      <p:sp>
        <p:nvSpPr>
          <p:cNvPr id="6" name="Rectangle 5"/>
          <p:cNvSpPr/>
          <p:nvPr/>
        </p:nvSpPr>
        <p:spPr>
          <a:xfrm>
            <a:off x="0" y="5272670"/>
            <a:ext cx="9143999" cy="461665"/>
          </a:xfrm>
          <a:prstGeom prst="rect">
            <a:avLst/>
          </a:prstGeom>
        </p:spPr>
        <p:txBody>
          <a:bodyPr wrap="square">
            <a:spAutoFit/>
          </a:bodyPr>
          <a:lstStyle/>
          <a:p>
            <a:pPr marL="227013" lvl="1" algn="ctr">
              <a:spcBef>
                <a:spcPts val="600"/>
              </a:spcBef>
              <a:defRPr/>
            </a:pPr>
            <a:r>
              <a:rPr lang="en-US" sz="2400" b="1" dirty="0">
                <a:solidFill>
                  <a:schemeClr val="tx1">
                    <a:lumMod val="75000"/>
                  </a:schemeClr>
                </a:solidFill>
                <a:hlinkClick r:id="rId3"/>
              </a:rPr>
              <a:t>ssa.gov/</a:t>
            </a:r>
            <a:r>
              <a:rPr lang="en-US" sz="2400" b="1" dirty="0" err="1">
                <a:solidFill>
                  <a:schemeClr val="tx1">
                    <a:lumMod val="75000"/>
                  </a:schemeClr>
                </a:solidFill>
                <a:hlinkClick r:id="rId3"/>
              </a:rPr>
              <a:t>myaccount</a:t>
            </a:r>
            <a:r>
              <a:rPr lang="en-US" sz="2400" b="1" dirty="0">
                <a:solidFill>
                  <a:schemeClr val="tx1">
                    <a:lumMod val="75000"/>
                  </a:schemeClr>
                </a:solidFill>
                <a:hlinkClick r:id="rId3"/>
              </a:rPr>
              <a:t>/statement.html</a:t>
            </a:r>
            <a:endParaRPr lang="en-US" sz="2400" b="1" dirty="0">
              <a:solidFill>
                <a:schemeClr val="tx1">
                  <a:lumMod val="75000"/>
                </a:schemeClr>
              </a:solidFill>
            </a:endParaRPr>
          </a:p>
        </p:txBody>
      </p:sp>
    </p:spTree>
    <p:extLst>
      <p:ext uri="{BB962C8B-B14F-4D97-AF65-F5344CB8AC3E}">
        <p14:creationId xmlns:p14="http://schemas.microsoft.com/office/powerpoint/2010/main" val="158877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46673" y="482204"/>
            <a:ext cx="3184264" cy="835645"/>
          </a:xfrm>
        </p:spPr>
        <p:txBody>
          <a:bodyPr/>
          <a:lstStyle/>
          <a:p>
            <a:pPr lvl="0"/>
            <a:r>
              <a:rPr lang="en-US" altLang="en-US" sz="3400" dirty="0">
                <a:solidFill>
                  <a:schemeClr val="bg1"/>
                </a:solidFill>
                <a:cs typeface="Calibri" pitchFamily="34" charset="0"/>
              </a:rPr>
              <a:t>Social </a:t>
            </a:r>
            <a:r>
              <a:rPr lang="en-US" altLang="en-US" sz="3400" dirty="0" err="1">
                <a:solidFill>
                  <a:schemeClr val="bg1"/>
                </a:solidFill>
                <a:cs typeface="Calibri" pitchFamily="34" charset="0"/>
              </a:rPr>
              <a:t>Securiaaty</a:t>
            </a:r>
            <a:r>
              <a:rPr lang="en-US" altLang="en-US" sz="3400" dirty="0">
                <a:solidFill>
                  <a:schemeClr val="bg1"/>
                </a:solidFill>
                <a:cs typeface="Calibri" pitchFamily="34" charset="0"/>
              </a:rPr>
              <a:t> Statement</a:t>
            </a:r>
            <a:endParaRPr lang="en-US" sz="3400" dirty="0">
              <a:solidFill>
                <a:schemeClr val="bg1"/>
              </a:solidFill>
            </a:endParaRPr>
          </a:p>
        </p:txBody>
      </p:sp>
      <p:pic>
        <p:nvPicPr>
          <p:cNvPr id="3" name="Picture 2" descr="Screenshot of the front page of a sample Social Security statement.">
            <a:extLst>
              <a:ext uri="{FF2B5EF4-FFF2-40B4-BE49-F238E27FC236}">
                <a16:creationId xmlns:a16="http://schemas.microsoft.com/office/drawing/2014/main" id="{32A6D7DB-9EB6-4B45-A255-137CCCD3B0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3777" y="152132"/>
            <a:ext cx="4163468" cy="5388019"/>
          </a:xfrm>
          <a:prstGeom prst="rect">
            <a:avLst/>
          </a:prstGeom>
        </p:spPr>
      </p:pic>
      <p:pic>
        <p:nvPicPr>
          <p:cNvPr id="6" name="Picture 5" descr="Screenshot of the back page of a sample Social Security statement.">
            <a:extLst>
              <a:ext uri="{FF2B5EF4-FFF2-40B4-BE49-F238E27FC236}">
                <a16:creationId xmlns:a16="http://schemas.microsoft.com/office/drawing/2014/main" id="{23311D4D-50DD-40A2-84F8-8335736730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36757" y="152133"/>
            <a:ext cx="4163468" cy="5388019"/>
          </a:xfrm>
          <a:prstGeom prst="rect">
            <a:avLst/>
          </a:prstGeom>
        </p:spPr>
      </p:pic>
    </p:spTree>
    <p:extLst>
      <p:ext uri="{BB962C8B-B14F-4D97-AF65-F5344CB8AC3E}">
        <p14:creationId xmlns:p14="http://schemas.microsoft.com/office/powerpoint/2010/main" val="63695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06015"/>
            <a:ext cx="9144000" cy="1114051"/>
          </a:xfrm>
        </p:spPr>
        <p:txBody>
          <a:bodyPr/>
          <a:lstStyle/>
          <a:p>
            <a:pPr lvl="0">
              <a:spcBef>
                <a:spcPts val="0"/>
              </a:spcBef>
            </a:pPr>
            <a:r>
              <a:rPr lang="en-US" sz="4000" dirty="0">
                <a:solidFill>
                  <a:srgbClr val="003366"/>
                </a:solidFill>
                <a:cs typeface="Calibri" pitchFamily="34" charset="0"/>
              </a:rPr>
              <a:t>Enhanced Security for your </a:t>
            </a:r>
            <a:br>
              <a:rPr lang="en-US" sz="3600" b="0" dirty="0">
                <a:solidFill>
                  <a:srgbClr val="003366"/>
                </a:solidFill>
                <a:latin typeface="Helvetica"/>
              </a:rPr>
            </a:br>
            <a:r>
              <a:rPr lang="en-US" altLang="en-US" sz="3600" b="0" i="1" dirty="0">
                <a:solidFill>
                  <a:srgbClr val="D12229"/>
                </a:solidFill>
                <a:latin typeface="Georgia" panose="02040502050405020303" pitchFamily="18" charset="0"/>
                <a:cs typeface="Times New Roman" panose="02020603050405020304" pitchFamily="18" charset="0"/>
              </a:rPr>
              <a:t>my</a:t>
            </a:r>
            <a:r>
              <a:rPr lang="en-US" altLang="en-US" sz="3600" b="0" i="1" dirty="0">
                <a:solidFill>
                  <a:srgbClr val="002060"/>
                </a:solidFill>
                <a:latin typeface="Georgia" panose="02040502050405020303" pitchFamily="18" charset="0"/>
                <a:cs typeface="Times New Roman" panose="02020603050405020304" pitchFamily="18" charset="0"/>
              </a:rPr>
              <a:t> </a:t>
            </a:r>
            <a:r>
              <a:rPr lang="en-US" altLang="en-US" sz="3600" b="0" dirty="0">
                <a:solidFill>
                  <a:srgbClr val="0054A6"/>
                </a:solidFill>
                <a:latin typeface="Georgia" panose="02040502050405020303" pitchFamily="18" charset="0"/>
                <a:cs typeface="Times New Roman" panose="02020603050405020304" pitchFamily="18" charset="0"/>
              </a:rPr>
              <a:t>Social Security</a:t>
            </a:r>
            <a:r>
              <a:rPr lang="en-US" altLang="en-US" sz="3600" b="0" dirty="0">
                <a:solidFill>
                  <a:srgbClr val="6089CC"/>
                </a:solidFill>
                <a:latin typeface="Arial" panose="020B0604020202020204" pitchFamily="34" charset="0"/>
                <a:cs typeface="Times New Roman" panose="02020603050405020304" pitchFamily="18" charset="0"/>
              </a:rPr>
              <a:t> </a:t>
            </a:r>
            <a:r>
              <a:rPr lang="en-US" sz="4000" dirty="0">
                <a:solidFill>
                  <a:srgbClr val="003366"/>
                </a:solidFill>
                <a:cs typeface="Calibri" pitchFamily="34" charset="0"/>
              </a:rPr>
              <a:t>Account</a:t>
            </a:r>
          </a:p>
        </p:txBody>
      </p:sp>
      <p:sp>
        <p:nvSpPr>
          <p:cNvPr id="5" name="Content Placeholder 4"/>
          <p:cNvSpPr>
            <a:spLocks noGrp="1"/>
          </p:cNvSpPr>
          <p:nvPr>
            <p:ph sz="quarter" idx="10"/>
          </p:nvPr>
        </p:nvSpPr>
        <p:spPr>
          <a:xfrm>
            <a:off x="320040" y="2702455"/>
            <a:ext cx="8823960" cy="2472372"/>
          </a:xfrm>
        </p:spPr>
        <p:txBody>
          <a:bodyPr/>
          <a:lstStyle/>
          <a:p>
            <a:pPr marL="0" lvl="0" indent="0">
              <a:spcBef>
                <a:spcPts val="600"/>
              </a:spcBef>
              <a:spcAft>
                <a:spcPts val="300"/>
              </a:spcAft>
              <a:buNone/>
            </a:pPr>
            <a:r>
              <a:rPr lang="en-US" sz="2400" dirty="0">
                <a:solidFill>
                  <a:srgbClr val="003366"/>
                </a:solidFill>
              </a:rPr>
              <a:t>We recently added a second method to check the identification of account holders when you register or sign in. </a:t>
            </a:r>
          </a:p>
          <a:p>
            <a:pPr marL="0" lvl="0" indent="0">
              <a:spcBef>
                <a:spcPts val="600"/>
              </a:spcBef>
              <a:spcAft>
                <a:spcPts val="300"/>
              </a:spcAft>
              <a:buNone/>
            </a:pPr>
            <a:r>
              <a:rPr lang="en-US" sz="2400" dirty="0">
                <a:solidFill>
                  <a:srgbClr val="003366"/>
                </a:solidFill>
              </a:rPr>
              <a:t>This is in addition to the first layer of security, your username and password.</a:t>
            </a:r>
          </a:p>
          <a:p>
            <a:pPr marL="0" lvl="0" indent="0">
              <a:spcBef>
                <a:spcPts val="600"/>
              </a:spcBef>
              <a:spcAft>
                <a:spcPts val="300"/>
              </a:spcAft>
              <a:buNone/>
            </a:pPr>
            <a:r>
              <a:rPr lang="en-US" sz="2400" dirty="0">
                <a:solidFill>
                  <a:srgbClr val="003366"/>
                </a:solidFill>
              </a:rPr>
              <a:t>You will be able to choose either your cell phone or your email address as your second identification method.</a:t>
            </a:r>
          </a:p>
        </p:txBody>
      </p:sp>
    </p:spTree>
    <p:extLst>
      <p:ext uri="{BB962C8B-B14F-4D97-AF65-F5344CB8AC3E}">
        <p14:creationId xmlns:p14="http://schemas.microsoft.com/office/powerpoint/2010/main" val="312106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7905"/>
            <a:ext cx="9144000" cy="607545"/>
          </a:xfrm>
        </p:spPr>
        <p:txBody>
          <a:bodyPr/>
          <a:lstStyle/>
          <a:p>
            <a:pPr lvl="0">
              <a:spcBef>
                <a:spcPts val="0"/>
              </a:spcBef>
              <a:defRPr/>
            </a:pPr>
            <a:r>
              <a:rPr lang="en-US" sz="3600" b="0" i="1" dirty="0">
                <a:solidFill>
                  <a:srgbClr val="D12229"/>
                </a:solidFill>
                <a:latin typeface="Georgia" pitchFamily="18" charset="0"/>
              </a:rPr>
              <a:t>my</a:t>
            </a:r>
            <a:r>
              <a:rPr lang="en-US" sz="3600" b="0" i="1" dirty="0">
                <a:solidFill>
                  <a:srgbClr val="003366"/>
                </a:solidFill>
                <a:latin typeface="Georgia" pitchFamily="18" charset="0"/>
              </a:rPr>
              <a:t> </a:t>
            </a:r>
            <a:r>
              <a:rPr lang="en-US" sz="3600" b="0" dirty="0">
                <a:solidFill>
                  <a:srgbClr val="0054A6"/>
                </a:solidFill>
                <a:latin typeface="Georgia" pitchFamily="18" charset="0"/>
              </a:rPr>
              <a:t>Social Security</a:t>
            </a:r>
            <a:endParaRPr lang="en-US" dirty="0"/>
          </a:p>
        </p:txBody>
      </p:sp>
      <p:sp>
        <p:nvSpPr>
          <p:cNvPr id="3" name="Content Placeholder 2"/>
          <p:cNvSpPr>
            <a:spLocks noGrp="1"/>
          </p:cNvSpPr>
          <p:nvPr>
            <p:ph sz="quarter" idx="10"/>
          </p:nvPr>
        </p:nvSpPr>
        <p:spPr>
          <a:xfrm>
            <a:off x="485775" y="1752600"/>
            <a:ext cx="7772400" cy="3695700"/>
          </a:xfrm>
        </p:spPr>
        <p:txBody>
          <a:bodyPr/>
          <a:lstStyle/>
          <a:p>
            <a:pPr marL="0" lvl="0" indent="0">
              <a:spcBef>
                <a:spcPts val="0"/>
              </a:spcBef>
              <a:buNone/>
              <a:defRPr/>
            </a:pPr>
            <a:r>
              <a:rPr lang="en-US" sz="1800" dirty="0">
                <a:solidFill>
                  <a:srgbClr val="003366"/>
                </a:solidFill>
                <a:cs typeface="Times New Roman" pitchFamily="18" charset="0"/>
              </a:rPr>
              <a:t>You </a:t>
            </a:r>
            <a:r>
              <a:rPr lang="en-US" sz="1800" u="sng" dirty="0">
                <a:solidFill>
                  <a:srgbClr val="003366"/>
                </a:solidFill>
                <a:cs typeface="Times New Roman" pitchFamily="18" charset="0"/>
              </a:rPr>
              <a:t>can</a:t>
            </a:r>
            <a:r>
              <a:rPr lang="en-US" sz="1800" dirty="0">
                <a:solidFill>
                  <a:srgbClr val="003366"/>
                </a:solidFill>
                <a:cs typeface="Times New Roman" pitchFamily="18" charset="0"/>
              </a:rPr>
              <a:t> assist someone in creating a </a:t>
            </a:r>
            <a:r>
              <a:rPr lang="en-US" sz="1800" i="1" dirty="0">
                <a:solidFill>
                  <a:srgbClr val="D12229"/>
                </a:solidFill>
                <a:latin typeface="Georgia" pitchFamily="18" charset="0"/>
                <a:ea typeface="+mj-ea"/>
                <a:cs typeface="+mj-cs"/>
              </a:rPr>
              <a:t>my</a:t>
            </a:r>
            <a:r>
              <a:rPr lang="en-US" sz="1800" i="1" dirty="0">
                <a:solidFill>
                  <a:srgbClr val="C00000"/>
                </a:solidFill>
                <a:latin typeface="Georgia" pitchFamily="18" charset="0"/>
                <a:ea typeface="+mj-ea"/>
                <a:cs typeface="+mj-cs"/>
              </a:rPr>
              <a:t> </a:t>
            </a:r>
            <a:r>
              <a:rPr lang="en-US" sz="1800" dirty="0">
                <a:solidFill>
                  <a:srgbClr val="0054A6"/>
                </a:solidFill>
                <a:latin typeface="Georgia" pitchFamily="18" charset="0"/>
              </a:rPr>
              <a:t>Social Security</a:t>
            </a:r>
            <a:r>
              <a:rPr lang="en-US" sz="1800" dirty="0">
                <a:solidFill>
                  <a:srgbClr val="0054A6"/>
                </a:solidFill>
              </a:rPr>
              <a:t> </a:t>
            </a:r>
            <a:r>
              <a:rPr lang="en-US" sz="1800" dirty="0">
                <a:solidFill>
                  <a:srgbClr val="003366"/>
                </a:solidFill>
                <a:cs typeface="Times New Roman" panose="02020603050405020304" pitchFamily="18" charset="0"/>
              </a:rPr>
              <a:t>account if they:</a:t>
            </a:r>
          </a:p>
          <a:p>
            <a:pPr marL="0" lvl="0" indent="0">
              <a:spcBef>
                <a:spcPts val="0"/>
              </a:spcBef>
              <a:buNone/>
              <a:defRPr/>
            </a:pPr>
            <a:r>
              <a:rPr lang="en-US" sz="1800" dirty="0">
                <a:solidFill>
                  <a:srgbClr val="003366"/>
                </a:solidFill>
                <a:cs typeface="Times New Roman" panose="02020603050405020304" pitchFamily="18" charset="0"/>
              </a:rPr>
              <a:t>are with you;</a:t>
            </a:r>
          </a:p>
          <a:p>
            <a:pPr>
              <a:spcBef>
                <a:spcPts val="0"/>
              </a:spcBef>
              <a:defRPr/>
            </a:pPr>
            <a:r>
              <a:rPr lang="en-US" sz="1800" dirty="0">
                <a:solidFill>
                  <a:srgbClr val="003366"/>
                </a:solidFill>
                <a:cs typeface="Times New Roman" panose="02020603050405020304" pitchFamily="18" charset="0"/>
              </a:rPr>
              <a:t>have their own email address;</a:t>
            </a:r>
          </a:p>
          <a:p>
            <a:pPr>
              <a:spcBef>
                <a:spcPts val="0"/>
              </a:spcBef>
              <a:defRPr/>
            </a:pPr>
            <a:r>
              <a:rPr lang="en-US" sz="1800" dirty="0">
                <a:solidFill>
                  <a:srgbClr val="003366"/>
                </a:solidFill>
                <a:cs typeface="Times New Roman" panose="02020603050405020304" pitchFamily="18" charset="0"/>
              </a:rPr>
              <a:t>can answer the “out of wallet” questions; and</a:t>
            </a:r>
          </a:p>
          <a:p>
            <a:pPr>
              <a:spcBef>
                <a:spcPts val="0"/>
              </a:spcBef>
              <a:defRPr/>
            </a:pPr>
            <a:r>
              <a:rPr lang="en-US" sz="1800" dirty="0">
                <a:solidFill>
                  <a:srgbClr val="003366"/>
                </a:solidFill>
                <a:cs typeface="Times New Roman" panose="02020603050405020304" pitchFamily="18" charset="0"/>
              </a:rPr>
              <a:t>have been appointed a payee.</a:t>
            </a:r>
          </a:p>
          <a:p>
            <a:pPr marL="0" lvl="0" indent="0">
              <a:lnSpc>
                <a:spcPct val="120000"/>
              </a:lnSpc>
              <a:spcBef>
                <a:spcPts val="1200"/>
              </a:spcBef>
              <a:buNone/>
              <a:defRPr/>
            </a:pPr>
            <a:r>
              <a:rPr lang="en-US" sz="1800" dirty="0">
                <a:solidFill>
                  <a:srgbClr val="003366"/>
                </a:solidFill>
                <a:cs typeface="Times New Roman" panose="02020603050405020304" pitchFamily="18" charset="0"/>
              </a:rPr>
              <a:t>You </a:t>
            </a:r>
            <a:r>
              <a:rPr lang="en-US" sz="1800" u="sng" dirty="0">
                <a:solidFill>
                  <a:srgbClr val="003366"/>
                </a:solidFill>
                <a:cs typeface="Times New Roman" panose="02020603050405020304" pitchFamily="18" charset="0"/>
              </a:rPr>
              <a:t>cannot</a:t>
            </a:r>
            <a:r>
              <a:rPr lang="en-US" sz="1800" dirty="0">
                <a:solidFill>
                  <a:srgbClr val="003366"/>
                </a:solidFill>
                <a:cs typeface="Times New Roman" panose="02020603050405020304" pitchFamily="18" charset="0"/>
              </a:rPr>
              <a:t> create a </a:t>
            </a:r>
            <a:r>
              <a:rPr lang="en-US" sz="1800" i="1" dirty="0">
                <a:solidFill>
                  <a:srgbClr val="D12229"/>
                </a:solidFill>
                <a:latin typeface="Georgia" pitchFamily="18" charset="0"/>
              </a:rPr>
              <a:t>my</a:t>
            </a:r>
            <a:r>
              <a:rPr lang="en-US" sz="1800" i="1" dirty="0">
                <a:solidFill>
                  <a:srgbClr val="C00000"/>
                </a:solidFill>
                <a:latin typeface="Georgia" pitchFamily="18" charset="0"/>
              </a:rPr>
              <a:t> </a:t>
            </a:r>
            <a:r>
              <a:rPr lang="en-US" sz="1800" dirty="0">
                <a:solidFill>
                  <a:srgbClr val="0054A6"/>
                </a:solidFill>
                <a:latin typeface="Georgia" pitchFamily="18" charset="0"/>
              </a:rPr>
              <a:t>Social Security</a:t>
            </a:r>
            <a:r>
              <a:rPr lang="en-US" sz="1800" dirty="0">
                <a:solidFill>
                  <a:srgbClr val="0054A6"/>
                </a:solidFill>
              </a:rPr>
              <a:t> </a:t>
            </a:r>
            <a:r>
              <a:rPr lang="en-US" sz="1800" dirty="0">
                <a:solidFill>
                  <a:srgbClr val="003366"/>
                </a:solidFill>
                <a:cs typeface="Times New Roman" panose="02020603050405020304" pitchFamily="18" charset="0"/>
              </a:rPr>
              <a:t>account on behalf of another person by using another person's information or identity, even if you have that person's written permission. </a:t>
            </a:r>
          </a:p>
          <a:p>
            <a:pPr marL="0" lvl="0" indent="0">
              <a:spcBef>
                <a:spcPts val="0"/>
              </a:spcBef>
              <a:buNone/>
              <a:defRPr/>
            </a:pPr>
            <a:r>
              <a:rPr lang="en-US" sz="1800" dirty="0">
                <a:solidFill>
                  <a:srgbClr val="003366"/>
                </a:solidFill>
                <a:cs typeface="Times New Roman" panose="02020603050405020304" pitchFamily="18" charset="0"/>
              </a:rPr>
              <a:t>For example, you cannot create an account for another person: </a:t>
            </a:r>
          </a:p>
          <a:p>
            <a:pPr>
              <a:spcBef>
                <a:spcPts val="0"/>
              </a:spcBef>
              <a:defRPr/>
            </a:pPr>
            <a:r>
              <a:rPr lang="en-US" sz="1800" dirty="0">
                <a:solidFill>
                  <a:srgbClr val="003366"/>
                </a:solidFill>
                <a:cs typeface="Times New Roman" panose="02020603050405020304" pitchFamily="18" charset="0"/>
              </a:rPr>
              <a:t>with whom you have a business relationship;</a:t>
            </a:r>
          </a:p>
          <a:p>
            <a:pPr>
              <a:spcBef>
                <a:spcPts val="0"/>
              </a:spcBef>
              <a:defRPr/>
            </a:pPr>
            <a:r>
              <a:rPr lang="en-US" sz="1800" dirty="0">
                <a:solidFill>
                  <a:srgbClr val="003366"/>
                </a:solidFill>
                <a:cs typeface="Times New Roman" panose="02020603050405020304" pitchFamily="18" charset="0"/>
              </a:rPr>
              <a:t>for whom you are a representative payee; or</a:t>
            </a:r>
          </a:p>
          <a:p>
            <a:pPr>
              <a:spcBef>
                <a:spcPts val="0"/>
              </a:spcBef>
              <a:defRPr/>
            </a:pPr>
            <a:r>
              <a:rPr lang="en-US" sz="1800" dirty="0">
                <a:solidFill>
                  <a:srgbClr val="003366"/>
                </a:solidFill>
                <a:cs typeface="Times New Roman" panose="02020603050405020304" pitchFamily="18" charset="0"/>
              </a:rPr>
              <a:t>for whom you are an appointed representative.</a:t>
            </a:r>
          </a:p>
        </p:txBody>
      </p:sp>
    </p:spTree>
    <p:extLst>
      <p:ext uri="{BB962C8B-B14F-4D97-AF65-F5344CB8AC3E}">
        <p14:creationId xmlns:p14="http://schemas.microsoft.com/office/powerpoint/2010/main" val="40134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83130"/>
            <a:ext cx="9144000" cy="721845"/>
          </a:xfrm>
        </p:spPr>
        <p:txBody>
          <a:bodyPr/>
          <a:lstStyle/>
          <a:p>
            <a:r>
              <a:rPr lang="en-US" dirty="0"/>
              <a:t>Follow Us on Social Media!</a:t>
            </a:r>
          </a:p>
        </p:txBody>
      </p:sp>
      <p:sp>
        <p:nvSpPr>
          <p:cNvPr id="5" name="Content Placeholder 4"/>
          <p:cNvSpPr>
            <a:spLocks noGrp="1"/>
          </p:cNvSpPr>
          <p:nvPr>
            <p:ph sz="quarter" idx="10"/>
          </p:nvPr>
        </p:nvSpPr>
        <p:spPr>
          <a:xfrm>
            <a:off x="0" y="5065714"/>
            <a:ext cx="9144000" cy="715962"/>
          </a:xfrm>
        </p:spPr>
        <p:txBody>
          <a:bodyPr/>
          <a:lstStyle/>
          <a:p>
            <a:pPr marL="0" lvl="0" indent="0" algn="ctr">
              <a:spcBef>
                <a:spcPts val="0"/>
              </a:spcBef>
              <a:buNone/>
            </a:pPr>
            <a:r>
              <a:rPr lang="en-US" sz="4000" dirty="0">
                <a:solidFill>
                  <a:srgbClr val="003366"/>
                </a:solidFill>
              </a:rPr>
              <a:t>@</a:t>
            </a:r>
            <a:r>
              <a:rPr lang="en-US" sz="4000" dirty="0" err="1">
                <a:solidFill>
                  <a:srgbClr val="003366"/>
                </a:solidFill>
              </a:rPr>
              <a:t>SocialSecurity</a:t>
            </a:r>
            <a:endParaRPr lang="en-US" sz="4000" dirty="0">
              <a:solidFill>
                <a:srgbClr val="003366"/>
              </a:solidFill>
            </a:endParaRPr>
          </a:p>
        </p:txBody>
      </p:sp>
      <p:pic>
        <p:nvPicPr>
          <p:cNvPr id="10" name="Picture 9" descr="YouTube&#10;">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92665" y="3512420"/>
            <a:ext cx="1280160" cy="1280160"/>
          </a:xfrm>
          <a:prstGeom prst="rect">
            <a:avLst/>
          </a:prstGeom>
        </p:spPr>
      </p:pic>
      <p:pic>
        <p:nvPicPr>
          <p:cNvPr id="13" name="Picture 12" descr="LinkedIn&#10;">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44803" y="3512420"/>
            <a:ext cx="1280160" cy="1280160"/>
          </a:xfrm>
          <a:prstGeom prst="rect">
            <a:avLst/>
          </a:prstGeom>
        </p:spPr>
      </p:pic>
      <p:pic>
        <p:nvPicPr>
          <p:cNvPr id="12" name="Picture 11" descr="Instagram&#10;">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96940" y="3512420"/>
            <a:ext cx="1280160" cy="1280160"/>
          </a:xfrm>
          <a:prstGeom prst="rect">
            <a:avLst/>
          </a:prstGeom>
        </p:spPr>
      </p:pic>
      <p:pic>
        <p:nvPicPr>
          <p:cNvPr id="3" name="Picture 2" descr="Twitter&#10;">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63964" y="1912220"/>
            <a:ext cx="1280160" cy="1280160"/>
          </a:xfrm>
          <a:prstGeom prst="rect">
            <a:avLst/>
          </a:prstGeom>
        </p:spPr>
      </p:pic>
      <p:pic>
        <p:nvPicPr>
          <p:cNvPr id="11" name="Picture 10" descr="Facebook&#10;">
            <a:hlinkClick r:id="rId11"/>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92302" y="1912220"/>
            <a:ext cx="1280160" cy="1280160"/>
          </a:xfrm>
          <a:prstGeom prst="rect">
            <a:avLst/>
          </a:prstGeom>
        </p:spPr>
      </p:pic>
    </p:spTree>
    <p:extLst>
      <p:ext uri="{BB962C8B-B14F-4D97-AF65-F5344CB8AC3E}">
        <p14:creationId xmlns:p14="http://schemas.microsoft.com/office/powerpoint/2010/main" val="2976880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926" y="460064"/>
            <a:ext cx="8346147" cy="4230991"/>
          </a:xfrm>
          <a:prstGeom prst="rect">
            <a:avLst/>
          </a:prstGeom>
        </p:spPr>
      </p:pic>
      <p:sp>
        <p:nvSpPr>
          <p:cNvPr id="2" name="Title 1"/>
          <p:cNvSpPr>
            <a:spLocks noGrp="1"/>
          </p:cNvSpPr>
          <p:nvPr>
            <p:ph type="title"/>
          </p:nvPr>
        </p:nvSpPr>
        <p:spPr>
          <a:xfrm>
            <a:off x="0" y="4876801"/>
            <a:ext cx="9144000" cy="640080"/>
          </a:xfrm>
        </p:spPr>
        <p:txBody>
          <a:bodyPr/>
          <a:lstStyle/>
          <a:p>
            <a:r>
              <a:rPr lang="en-US" sz="3600" b="1" dirty="0"/>
              <a:t>We’re With You Through Life’s Journey</a:t>
            </a:r>
          </a:p>
        </p:txBody>
      </p:sp>
    </p:spTree>
    <p:extLst>
      <p:ext uri="{BB962C8B-B14F-4D97-AF65-F5344CB8AC3E}">
        <p14:creationId xmlns:p14="http://schemas.microsoft.com/office/powerpoint/2010/main" val="259243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C183D7F6-B498-43B3-948B-1728B52AA6E4}">
                <adec:decorative xmlns:adec="http://schemas.microsoft.com/office/drawing/2017/decorative" val="1"/>
              </a:ext>
            </a:extLst>
          </p:cNvPr>
          <p:cNvPicPr>
            <a:picLocks noGrp="1" noChangeAspect="1"/>
          </p:cNvPicPr>
          <p:nvPr>
            <p:ph sz="quarter" idx="10"/>
          </p:nvPr>
        </p:nvPicPr>
        <p:blipFill rotWithShape="1">
          <a:blip r:embed="rId3" cstate="email">
            <a:extLst>
              <a:ext uri="{28A0092B-C50C-407E-A947-70E740481C1C}">
                <a14:useLocalDpi xmlns:a14="http://schemas.microsoft.com/office/drawing/2010/main"/>
              </a:ext>
            </a:extLst>
          </a:blip>
          <a:srcRect/>
          <a:stretch/>
        </p:blipFill>
        <p:spPr>
          <a:xfrm>
            <a:off x="28243" y="0"/>
            <a:ext cx="9087513" cy="5818188"/>
          </a:xfrm>
          <a:prstGeom prst="rect">
            <a:avLst/>
          </a:prstGeom>
        </p:spPr>
      </p:pic>
      <p:sp>
        <p:nvSpPr>
          <p:cNvPr id="3" name="Title 2"/>
          <p:cNvSpPr>
            <a:spLocks noGrp="1"/>
          </p:cNvSpPr>
          <p:nvPr>
            <p:ph type="title"/>
          </p:nvPr>
        </p:nvSpPr>
        <p:spPr>
          <a:xfrm>
            <a:off x="0" y="257176"/>
            <a:ext cx="9144000" cy="800100"/>
          </a:xfrm>
        </p:spPr>
        <p:txBody>
          <a:bodyPr/>
          <a:lstStyle/>
          <a:p>
            <a:r>
              <a:rPr lang="en-US" b="1" dirty="0"/>
              <a:t>Q&amp;A Session</a:t>
            </a:r>
            <a:endParaRPr lang="en-US" dirty="0"/>
          </a:p>
        </p:txBody>
      </p:sp>
    </p:spTree>
    <p:extLst>
      <p:ext uri="{BB962C8B-B14F-4D97-AF65-F5344CB8AC3E}">
        <p14:creationId xmlns:p14="http://schemas.microsoft.com/office/powerpoint/2010/main" val="40362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9227"/>
            <a:ext cx="9144000" cy="807396"/>
          </a:xfrm>
        </p:spPr>
        <p:txBody>
          <a:bodyPr/>
          <a:lstStyle/>
          <a:p>
            <a:pPr lvl="0">
              <a:spcBef>
                <a:spcPts val="0"/>
              </a:spcBef>
              <a:defRPr/>
            </a:pPr>
            <a:r>
              <a:rPr lang="en-US" sz="3600" dirty="0">
                <a:solidFill>
                  <a:srgbClr val="003366"/>
                </a:solidFill>
                <a:ea typeface="+mn-ea"/>
                <a:cs typeface="+mn-cs"/>
              </a:rPr>
              <a:t>Supplemental Security Income (SSI)</a:t>
            </a:r>
            <a:endParaRPr lang="en-US" dirty="0"/>
          </a:p>
        </p:txBody>
      </p:sp>
      <p:sp>
        <p:nvSpPr>
          <p:cNvPr id="3" name="Content Placeholder 2"/>
          <p:cNvSpPr>
            <a:spLocks noGrp="1"/>
          </p:cNvSpPr>
          <p:nvPr>
            <p:ph sz="quarter" idx="10"/>
          </p:nvPr>
        </p:nvSpPr>
        <p:spPr>
          <a:xfrm>
            <a:off x="385482" y="1906623"/>
            <a:ext cx="8373035" cy="3281362"/>
          </a:xfrm>
        </p:spPr>
        <p:txBody>
          <a:bodyPr/>
          <a:lstStyle/>
          <a:p>
            <a:pPr marL="0" lvl="0" indent="0">
              <a:spcBef>
                <a:spcPts val="0"/>
              </a:spcBef>
              <a:spcAft>
                <a:spcPts val="600"/>
              </a:spcAft>
              <a:buNone/>
              <a:defRPr/>
            </a:pPr>
            <a:r>
              <a:rPr lang="en-US" sz="2600" b="1" dirty="0">
                <a:solidFill>
                  <a:srgbClr val="003366"/>
                </a:solidFill>
              </a:rPr>
              <a:t>What is it?</a:t>
            </a:r>
          </a:p>
          <a:p>
            <a:pPr marL="0" lvl="0" indent="0">
              <a:spcBef>
                <a:spcPts val="0"/>
              </a:spcBef>
              <a:buNone/>
              <a:defRPr/>
            </a:pPr>
            <a:r>
              <a:rPr lang="en-US" sz="2400" dirty="0">
                <a:solidFill>
                  <a:srgbClr val="003366"/>
                </a:solidFill>
              </a:rPr>
              <a:t>SSI is a federal program that provides monthly payments to people who have limited income and resources.</a:t>
            </a:r>
          </a:p>
          <a:p>
            <a:pPr marL="0" lvl="0" indent="0">
              <a:spcBef>
                <a:spcPts val="2400"/>
              </a:spcBef>
              <a:spcAft>
                <a:spcPts val="600"/>
              </a:spcAft>
              <a:buNone/>
              <a:defRPr/>
            </a:pPr>
            <a:r>
              <a:rPr lang="en-US" sz="2600" b="1" dirty="0">
                <a:solidFill>
                  <a:srgbClr val="003366"/>
                </a:solidFill>
              </a:rPr>
              <a:t>Who is it for?</a:t>
            </a:r>
          </a:p>
          <a:p>
            <a:pPr marL="0" lvl="0" indent="0">
              <a:spcBef>
                <a:spcPts val="0"/>
              </a:spcBef>
              <a:buNone/>
              <a:defRPr/>
            </a:pPr>
            <a:r>
              <a:rPr lang="en-US" sz="2400" dirty="0">
                <a:solidFill>
                  <a:srgbClr val="003366"/>
                </a:solidFill>
              </a:rPr>
              <a:t>People who are 65 or older, as well as for those of any age, including children, who are blind or who have disabilities and have limited income and resources.</a:t>
            </a:r>
            <a:endParaRPr lang="en-US" sz="2400" dirty="0"/>
          </a:p>
        </p:txBody>
      </p:sp>
      <p:sp>
        <p:nvSpPr>
          <p:cNvPr id="4" name="Rectangle 3"/>
          <p:cNvSpPr/>
          <p:nvPr/>
        </p:nvSpPr>
        <p:spPr>
          <a:xfrm>
            <a:off x="0" y="5271301"/>
            <a:ext cx="9144000" cy="461665"/>
          </a:xfrm>
          <a:prstGeom prst="rect">
            <a:avLst/>
          </a:prstGeom>
        </p:spPr>
        <p:txBody>
          <a:bodyPr wrap="square">
            <a:spAutoFit/>
          </a:bodyPr>
          <a:lstStyle/>
          <a:p>
            <a:pPr algn="ctr"/>
            <a:r>
              <a:rPr lang="en-US" sz="2400" b="1" dirty="0">
                <a:solidFill>
                  <a:schemeClr val="tx1">
                    <a:lumMod val="75000"/>
                  </a:schemeClr>
                </a:solidFill>
                <a:hlinkClick r:id="rId3"/>
              </a:rPr>
              <a:t>ssa.gov/benefits/</a:t>
            </a:r>
            <a:r>
              <a:rPr lang="en-US" sz="2400" b="1" dirty="0" err="1">
                <a:solidFill>
                  <a:schemeClr val="tx1">
                    <a:lumMod val="75000"/>
                  </a:schemeClr>
                </a:solidFill>
                <a:hlinkClick r:id="rId3"/>
              </a:rPr>
              <a:t>ssi</a:t>
            </a:r>
            <a:endParaRPr lang="en-US" sz="2400" b="1" dirty="0">
              <a:solidFill>
                <a:schemeClr val="tx1">
                  <a:lumMod val="75000"/>
                </a:schemeClr>
              </a:solidFill>
            </a:endParaRPr>
          </a:p>
        </p:txBody>
      </p:sp>
    </p:spTree>
    <p:extLst>
      <p:ext uri="{BB962C8B-B14F-4D97-AF65-F5344CB8AC3E}">
        <p14:creationId xmlns:p14="http://schemas.microsoft.com/office/powerpoint/2010/main" val="286927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Chart showing the differences between Social Security Disability Insurance and Supplemental Security Income." title="SSDI vs. SSI"/>
          <p:cNvSpPr>
            <a:spLocks noGrp="1"/>
          </p:cNvSpPr>
          <p:nvPr>
            <p:ph type="title"/>
          </p:nvPr>
        </p:nvSpPr>
        <p:spPr>
          <a:xfrm>
            <a:off x="0" y="1"/>
            <a:ext cx="9144000" cy="749030"/>
          </a:xfrm>
        </p:spPr>
        <p:txBody>
          <a:bodyPr/>
          <a:lstStyle/>
          <a:p>
            <a:r>
              <a:rPr lang="en-US" dirty="0"/>
              <a:t>SSDI vs. SSI</a:t>
            </a:r>
          </a:p>
        </p:txBody>
      </p:sp>
      <p:graphicFrame>
        <p:nvGraphicFramePr>
          <p:cNvPr id="8" name="Content Placeholder 7" descr="Comparison between SSDI and SSI"/>
          <p:cNvGraphicFramePr>
            <a:graphicFrameLocks noGrp="1"/>
          </p:cNvGraphicFramePr>
          <p:nvPr>
            <p:ph sz="quarter" idx="11"/>
            <p:extLst>
              <p:ext uri="{D42A27DB-BD31-4B8C-83A1-F6EECF244321}">
                <p14:modId xmlns:p14="http://schemas.microsoft.com/office/powerpoint/2010/main" val="1797232998"/>
              </p:ext>
            </p:extLst>
          </p:nvPr>
        </p:nvGraphicFramePr>
        <p:xfrm>
          <a:off x="286868" y="749031"/>
          <a:ext cx="8570260" cy="4855703"/>
        </p:xfrm>
        <a:graphic>
          <a:graphicData uri="http://schemas.openxmlformats.org/drawingml/2006/table">
            <a:tbl>
              <a:tblPr firstRow="1" bandRow="1">
                <a:tableStyleId>{69CF1AB2-1976-4502-BF36-3FF5EA218861}</a:tableStyleId>
              </a:tblPr>
              <a:tblGrid>
                <a:gridCol w="4285130">
                  <a:extLst>
                    <a:ext uri="{9D8B030D-6E8A-4147-A177-3AD203B41FA5}">
                      <a16:colId xmlns:a16="http://schemas.microsoft.com/office/drawing/2014/main" val="20000"/>
                    </a:ext>
                  </a:extLst>
                </a:gridCol>
                <a:gridCol w="4285130">
                  <a:extLst>
                    <a:ext uri="{9D8B030D-6E8A-4147-A177-3AD203B41FA5}">
                      <a16:colId xmlns:a16="http://schemas.microsoft.com/office/drawing/2014/main" val="20001"/>
                    </a:ext>
                  </a:extLst>
                </a:gridCol>
              </a:tblGrid>
              <a:tr h="364434">
                <a:tc>
                  <a:txBody>
                    <a:bodyPr/>
                    <a:lstStyle/>
                    <a:p>
                      <a:r>
                        <a:rPr lang="en-US" sz="1800" b="1" dirty="0"/>
                        <a:t>Social</a:t>
                      </a:r>
                      <a:r>
                        <a:rPr lang="en-US" sz="1800" b="1" baseline="0" dirty="0"/>
                        <a:t> Security Disability Insurance </a:t>
                      </a:r>
                      <a:endParaRPr lang="en-US" sz="1800" b="0" dirty="0"/>
                    </a:p>
                  </a:txBody>
                  <a:tcPr/>
                </a:tc>
                <a:tc>
                  <a:txBody>
                    <a:bodyPr/>
                    <a:lstStyle/>
                    <a:p>
                      <a:r>
                        <a:rPr lang="en-US" sz="1800" b="1" dirty="0"/>
                        <a:t>Supplemental</a:t>
                      </a:r>
                      <a:r>
                        <a:rPr lang="en-US" sz="1800" b="1" baseline="0" dirty="0"/>
                        <a:t> Security Income </a:t>
                      </a:r>
                      <a:endParaRPr lang="en-US" sz="1800" b="0" dirty="0"/>
                    </a:p>
                  </a:txBody>
                  <a:tcPr/>
                </a:tc>
                <a:extLst>
                  <a:ext uri="{0D108BD9-81ED-4DB2-BD59-A6C34878D82A}">
                    <a16:rowId xmlns:a16="http://schemas.microsoft.com/office/drawing/2014/main" val="10000"/>
                  </a:ext>
                </a:extLst>
              </a:tr>
              <a:tr h="1198103">
                <a:tc>
                  <a:txBody>
                    <a:bodyPr/>
                    <a:lstStyle/>
                    <a:p>
                      <a:r>
                        <a:rPr lang="en-US" sz="1800" b="0" baseline="0" dirty="0"/>
                        <a:t>P</a:t>
                      </a:r>
                      <a:r>
                        <a:rPr lang="en-US" sz="1800" b="0" dirty="0"/>
                        <a:t>ayments</a:t>
                      </a:r>
                      <a:r>
                        <a:rPr lang="en-US" sz="1800" b="0" baseline="0" dirty="0"/>
                        <a:t> come from Social Security trust funds and are based on a person’s earnings.</a:t>
                      </a:r>
                      <a:endParaRPr lang="en-US" sz="1800" b="0" dirty="0"/>
                    </a:p>
                  </a:txBody>
                  <a:tcPr/>
                </a:tc>
                <a:tc>
                  <a:txBody>
                    <a:bodyPr/>
                    <a:lstStyle/>
                    <a:p>
                      <a:r>
                        <a:rPr lang="en-US" sz="1800" b="0" baseline="0" dirty="0"/>
                        <a:t>P</a:t>
                      </a:r>
                      <a:r>
                        <a:rPr lang="en-US" sz="1800" b="0" dirty="0"/>
                        <a:t>ayments come from the general treasury fund,</a:t>
                      </a:r>
                      <a:r>
                        <a:rPr lang="en-US" sz="1800" b="0" baseline="0" dirty="0"/>
                        <a:t> NOT the Social Security trust funds. SSI payments are not based on a person’s earnings.</a:t>
                      </a:r>
                      <a:endParaRPr lang="en-US" sz="1800" b="0" dirty="0"/>
                    </a:p>
                  </a:txBody>
                  <a:tcPr/>
                </a:tc>
                <a:extLst>
                  <a:ext uri="{0D108BD9-81ED-4DB2-BD59-A6C34878D82A}">
                    <a16:rowId xmlns:a16="http://schemas.microsoft.com/office/drawing/2014/main" val="10001"/>
                  </a:ext>
                </a:extLst>
              </a:tr>
              <a:tr h="322171">
                <a:tc>
                  <a:txBody>
                    <a:bodyPr/>
                    <a:lstStyle/>
                    <a:p>
                      <a:r>
                        <a:rPr lang="en-US" sz="1800" dirty="0"/>
                        <a:t>Insurance that workers earn by paying Social</a:t>
                      </a:r>
                      <a:r>
                        <a:rPr lang="en-US" sz="1800" baseline="0" dirty="0"/>
                        <a:t> Security taxes on their wages.</a:t>
                      </a:r>
                      <a:endParaRPr lang="en-US" sz="1800" dirty="0"/>
                    </a:p>
                  </a:txBody>
                  <a:tcPr/>
                </a:tc>
                <a:tc>
                  <a:txBody>
                    <a:bodyPr/>
                    <a:lstStyle/>
                    <a:p>
                      <a:r>
                        <a:rPr lang="en-US" sz="1800" dirty="0"/>
                        <a:t>Needs-based public</a:t>
                      </a:r>
                      <a:r>
                        <a:rPr lang="en-US" sz="1800" baseline="0" dirty="0"/>
                        <a:t> assistance program that does not require a person to have a work history.</a:t>
                      </a:r>
                      <a:endParaRPr lang="en-US" sz="1800" dirty="0"/>
                    </a:p>
                  </a:txBody>
                  <a:tcPr/>
                </a:tc>
                <a:extLst>
                  <a:ext uri="{0D108BD9-81ED-4DB2-BD59-A6C34878D82A}">
                    <a16:rowId xmlns:a16="http://schemas.microsoft.com/office/drawing/2014/main" val="10002"/>
                  </a:ext>
                </a:extLst>
              </a:tr>
              <a:tr h="0">
                <a:tc>
                  <a:txBody>
                    <a:bodyPr/>
                    <a:lstStyle/>
                    <a:p>
                      <a:pPr algn="l"/>
                      <a:r>
                        <a:rPr lang="en-US" sz="1800" dirty="0"/>
                        <a:t>Pays benefits to disabled individuals who are unable to work, regardless of their income and resources.</a:t>
                      </a:r>
                    </a:p>
                  </a:txBody>
                  <a:tcPr/>
                </a:tc>
                <a:tc>
                  <a:txBody>
                    <a:bodyPr/>
                    <a:lstStyle/>
                    <a:p>
                      <a:r>
                        <a:rPr lang="en-US" sz="1800" dirty="0"/>
                        <a:t>Pays disabled individuals who are unable to work AND have limited income and resources;</a:t>
                      </a:r>
                      <a:r>
                        <a:rPr lang="en-US" sz="1800" baseline="0" dirty="0"/>
                        <a:t> </a:t>
                      </a:r>
                      <a:r>
                        <a:rPr lang="en-US" sz="1800" dirty="0"/>
                        <a:t>pays</a:t>
                      </a:r>
                      <a:r>
                        <a:rPr lang="en-US" sz="1800" baseline="0" dirty="0"/>
                        <a:t> aged individuals 65 and older with limited income and resources.</a:t>
                      </a:r>
                      <a:endParaRPr lang="en-US" sz="1800" dirty="0"/>
                    </a:p>
                  </a:txBody>
                  <a:tcPr/>
                </a:tc>
                <a:extLst>
                  <a:ext uri="{0D108BD9-81ED-4DB2-BD59-A6C34878D82A}">
                    <a16:rowId xmlns:a16="http://schemas.microsoft.com/office/drawing/2014/main" val="10003"/>
                  </a:ext>
                </a:extLst>
              </a:tr>
              <a:tr h="166528">
                <a:tc>
                  <a:txBody>
                    <a:bodyPr/>
                    <a:lstStyle/>
                    <a:p>
                      <a:pPr algn="l"/>
                      <a:r>
                        <a:rPr lang="en-US" sz="1800" b="0" dirty="0">
                          <a:solidFill>
                            <a:schemeClr val="tx1"/>
                          </a:solidFill>
                          <a:effectLst/>
                          <a:latin typeface="+mn-lt"/>
                        </a:rPr>
                        <a:t>Pays benefits for workers and for adults disabled since childhood. Must meet insured status requirements.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Benefits for children and adults in financial need. Must have limited income</a:t>
                      </a:r>
                      <a:r>
                        <a:rPr lang="en-US" sz="1800" baseline="0" dirty="0">
                          <a:solidFill>
                            <a:schemeClr val="tx1"/>
                          </a:solidFill>
                        </a:rPr>
                        <a:t> and limited resources.</a:t>
                      </a:r>
                      <a:endParaRPr lang="en-US" sz="1800" dirty="0">
                        <a:solidFill>
                          <a:schemeClr val="tx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147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spcBef>
                <a:spcPts val="0"/>
              </a:spcBef>
            </a:pPr>
            <a:r>
              <a:rPr lang="en-US" sz="3600" dirty="0">
                <a:solidFill>
                  <a:srgbClr val="003366"/>
                </a:solidFill>
                <a:ea typeface="+mn-ea"/>
                <a:cs typeface="+mn-cs"/>
              </a:rPr>
              <a:t>Requirements for Getting SSI</a:t>
            </a:r>
            <a:endParaRPr lang="en-US" dirty="0"/>
          </a:p>
        </p:txBody>
      </p:sp>
      <p:sp>
        <p:nvSpPr>
          <p:cNvPr id="5" name="Text Placeholder 4"/>
          <p:cNvSpPr>
            <a:spLocks noGrp="1"/>
          </p:cNvSpPr>
          <p:nvPr>
            <p:ph type="body" sz="quarter" idx="10"/>
          </p:nvPr>
        </p:nvSpPr>
        <p:spPr>
          <a:xfrm>
            <a:off x="127592" y="1765739"/>
            <a:ext cx="8931348" cy="3442174"/>
          </a:xfrm>
        </p:spPr>
        <p:txBody>
          <a:bodyPr/>
          <a:lstStyle/>
          <a:p>
            <a:pPr lvl="0">
              <a:spcBef>
                <a:spcPts val="0"/>
              </a:spcBef>
            </a:pPr>
            <a:r>
              <a:rPr lang="en-US" sz="2400" dirty="0">
                <a:solidFill>
                  <a:srgbClr val="003366"/>
                </a:solidFill>
              </a:rPr>
              <a:t>To be eligible for SSI, you must:</a:t>
            </a:r>
          </a:p>
          <a:p>
            <a:pPr lvl="0">
              <a:spcBef>
                <a:spcPts val="0"/>
              </a:spcBef>
            </a:pPr>
            <a:endParaRPr lang="en-US" sz="2400" dirty="0">
              <a:solidFill>
                <a:srgbClr val="003366"/>
              </a:solidFill>
            </a:endParaRPr>
          </a:p>
          <a:p>
            <a:pPr marL="342900" lvl="0" indent="-342900">
              <a:spcBef>
                <a:spcPts val="0"/>
              </a:spcBef>
              <a:buFont typeface="Arial" panose="020B0604020202020204" pitchFamily="34" charset="0"/>
              <a:buChar char="•"/>
            </a:pPr>
            <a:r>
              <a:rPr lang="en-US" sz="2400" dirty="0">
                <a:solidFill>
                  <a:srgbClr val="003366"/>
                </a:solidFill>
              </a:rPr>
              <a:t>have limited income and few resources;</a:t>
            </a:r>
          </a:p>
          <a:p>
            <a:pPr marL="342900" lvl="0" indent="-342900">
              <a:spcBef>
                <a:spcPts val="0"/>
              </a:spcBef>
              <a:buFont typeface="Arial" panose="020B0604020202020204" pitchFamily="34" charset="0"/>
              <a:buChar char="•"/>
            </a:pPr>
            <a:r>
              <a:rPr lang="en-US" sz="2400" dirty="0">
                <a:solidFill>
                  <a:srgbClr val="003366"/>
                </a:solidFill>
              </a:rPr>
              <a:t>be age 65 or older;</a:t>
            </a:r>
          </a:p>
          <a:p>
            <a:pPr marL="342900" lvl="0" indent="-342900">
              <a:spcBef>
                <a:spcPts val="0"/>
              </a:spcBef>
              <a:buFont typeface="Arial" panose="020B0604020202020204" pitchFamily="34" charset="0"/>
              <a:buChar char="•"/>
            </a:pPr>
            <a:r>
              <a:rPr lang="en-US" sz="2400" dirty="0">
                <a:solidFill>
                  <a:srgbClr val="003366"/>
                </a:solidFill>
              </a:rPr>
              <a:t>be totally or partially blind; or</a:t>
            </a:r>
          </a:p>
          <a:p>
            <a:pPr marL="342900" lvl="0" indent="-342900">
              <a:spcBef>
                <a:spcPts val="0"/>
              </a:spcBef>
              <a:buFont typeface="Arial" panose="020B0604020202020204" pitchFamily="34" charset="0"/>
              <a:buChar char="•"/>
            </a:pPr>
            <a:r>
              <a:rPr lang="en-US" sz="2400" dirty="0">
                <a:solidFill>
                  <a:srgbClr val="003366"/>
                </a:solidFill>
              </a:rPr>
              <a:t>have a medical condition that keeps you from working and is expected to last at least one year or result in death.</a:t>
            </a:r>
          </a:p>
          <a:p>
            <a:pPr marL="342900" lvl="0" indent="-342900">
              <a:spcBef>
                <a:spcPts val="0"/>
              </a:spcBef>
              <a:buFont typeface="Arial" panose="020B0604020202020204" pitchFamily="34" charset="0"/>
              <a:buChar char="•"/>
            </a:pPr>
            <a:endParaRPr lang="en-US" sz="2400" dirty="0">
              <a:solidFill>
                <a:srgbClr val="003366"/>
              </a:solidFill>
            </a:endParaRPr>
          </a:p>
          <a:p>
            <a:pPr lvl="0">
              <a:spcBef>
                <a:spcPts val="0"/>
              </a:spcBef>
            </a:pPr>
            <a:r>
              <a:rPr lang="en-US" sz="2400" dirty="0">
                <a:solidFill>
                  <a:srgbClr val="003366"/>
                </a:solidFill>
              </a:rPr>
              <a:t>Note: There are different rules for children.</a:t>
            </a:r>
            <a:endParaRPr lang="en-US" dirty="0"/>
          </a:p>
        </p:txBody>
      </p:sp>
    </p:spTree>
    <p:extLst>
      <p:ext uri="{BB962C8B-B14F-4D97-AF65-F5344CB8AC3E}">
        <p14:creationId xmlns:p14="http://schemas.microsoft.com/office/powerpoint/2010/main" val="57852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spcBef>
                <a:spcPts val="0"/>
              </a:spcBef>
            </a:pPr>
            <a:r>
              <a:rPr lang="en-US" sz="3600" dirty="0">
                <a:solidFill>
                  <a:srgbClr val="003366"/>
                </a:solidFill>
                <a:ea typeface="+mn-ea"/>
                <a:cs typeface="+mn-cs"/>
              </a:rPr>
              <a:t>Requirements for Getting SSI</a:t>
            </a:r>
            <a:endParaRPr lang="en-US" dirty="0"/>
          </a:p>
        </p:txBody>
      </p:sp>
      <p:sp>
        <p:nvSpPr>
          <p:cNvPr id="5" name="Text Placeholder 4"/>
          <p:cNvSpPr>
            <a:spLocks noGrp="1"/>
          </p:cNvSpPr>
          <p:nvPr>
            <p:ph type="body" sz="quarter" idx="10"/>
          </p:nvPr>
        </p:nvSpPr>
        <p:spPr>
          <a:xfrm>
            <a:off x="120762" y="1765739"/>
            <a:ext cx="8931349" cy="3363265"/>
          </a:xfrm>
        </p:spPr>
        <p:txBody>
          <a:bodyPr/>
          <a:lstStyle/>
          <a:p>
            <a:pPr marL="342900" lvl="0" indent="-342900">
              <a:spcBef>
                <a:spcPts val="0"/>
              </a:spcBef>
              <a:buFont typeface="Arial" panose="020B0604020202020204" pitchFamily="34" charset="0"/>
              <a:buChar char="•"/>
            </a:pPr>
            <a:r>
              <a:rPr lang="en-US" sz="2400" dirty="0">
                <a:solidFill>
                  <a:srgbClr val="003366"/>
                </a:solidFill>
              </a:rPr>
              <a:t>Your income – money you receive such as wages, Social Security benefits, and pensions. Income also includes such things as food and shelter.</a:t>
            </a:r>
          </a:p>
          <a:p>
            <a:pPr lvl="0">
              <a:spcBef>
                <a:spcPts val="0"/>
              </a:spcBef>
            </a:pPr>
            <a:endParaRPr lang="en-US" sz="1200" dirty="0">
              <a:solidFill>
                <a:srgbClr val="003366"/>
              </a:solidFill>
            </a:endParaRPr>
          </a:p>
          <a:p>
            <a:pPr marL="342900" lvl="0" indent="-342900">
              <a:spcBef>
                <a:spcPts val="0"/>
              </a:spcBef>
              <a:buFont typeface="Arial" panose="020B0604020202020204" pitchFamily="34" charset="0"/>
              <a:buChar char="•"/>
            </a:pPr>
            <a:r>
              <a:rPr lang="en-US" sz="2400" dirty="0">
                <a:solidFill>
                  <a:srgbClr val="003366"/>
                </a:solidFill>
              </a:rPr>
              <a:t>Your resources – things you own such as real estate, bank accounts, cash, stocks, and bonds.</a:t>
            </a:r>
          </a:p>
          <a:p>
            <a:pPr lvl="0">
              <a:spcBef>
                <a:spcPts val="0"/>
              </a:spcBef>
            </a:pPr>
            <a:endParaRPr lang="en-US" sz="1200" dirty="0">
              <a:solidFill>
                <a:srgbClr val="003366"/>
              </a:solidFill>
            </a:endParaRPr>
          </a:p>
          <a:p>
            <a:pPr marL="342900" lvl="0" indent="-342900">
              <a:spcBef>
                <a:spcPts val="0"/>
              </a:spcBef>
              <a:buFont typeface="Arial" panose="020B0604020202020204" pitchFamily="34" charset="0"/>
              <a:buChar char="•"/>
            </a:pPr>
            <a:r>
              <a:rPr lang="en-US" sz="2400" dirty="0">
                <a:solidFill>
                  <a:srgbClr val="003366"/>
                </a:solidFill>
              </a:rPr>
              <a:t>Where you live – must live in the U.S., or Northern Mariana Islands. If you’re not a U.S. citizen, but you are lawfully residing in the United States, you still may be able to get SSI.</a:t>
            </a:r>
            <a:endParaRPr lang="en-US" dirty="0"/>
          </a:p>
        </p:txBody>
      </p:sp>
    </p:spTree>
    <p:extLst>
      <p:ext uri="{BB962C8B-B14F-4D97-AF65-F5344CB8AC3E}">
        <p14:creationId xmlns:p14="http://schemas.microsoft.com/office/powerpoint/2010/main" val="377270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8721"/>
            <a:ext cx="8229600" cy="646331"/>
          </a:xfrm>
        </p:spPr>
        <p:txBody>
          <a:bodyPr/>
          <a:lstStyle/>
          <a:p>
            <a:pPr lvl="0">
              <a:spcBef>
                <a:spcPts val="0"/>
              </a:spcBef>
            </a:pPr>
            <a:r>
              <a:rPr lang="en-US" sz="3600" dirty="0">
                <a:solidFill>
                  <a:srgbClr val="003366"/>
                </a:solidFill>
                <a:ea typeface="+mn-ea"/>
                <a:cs typeface="+mn-cs"/>
              </a:rPr>
              <a:t>Income</a:t>
            </a:r>
            <a:endParaRPr lang="en-US" dirty="0"/>
          </a:p>
        </p:txBody>
      </p:sp>
      <p:graphicFrame>
        <p:nvGraphicFramePr>
          <p:cNvPr id="7" name="Content Placeholder 6" title="Table Explaining Earned and unearned income"/>
          <p:cNvGraphicFramePr>
            <a:graphicFrameLocks noGrp="1"/>
          </p:cNvGraphicFramePr>
          <p:nvPr>
            <p:ph idx="1"/>
          </p:nvPr>
        </p:nvGraphicFramePr>
        <p:xfrm>
          <a:off x="519113" y="1135063"/>
          <a:ext cx="8105776" cy="3720068"/>
        </p:xfrm>
        <a:graphic>
          <a:graphicData uri="http://schemas.openxmlformats.org/drawingml/2006/table">
            <a:tbl>
              <a:tblPr firstRow="1" bandRow="1">
                <a:tableStyleId>{5C22544A-7EE6-4342-B048-85BDC9FD1C3A}</a:tableStyleId>
              </a:tblPr>
              <a:tblGrid>
                <a:gridCol w="4052888">
                  <a:extLst>
                    <a:ext uri="{9D8B030D-6E8A-4147-A177-3AD203B41FA5}">
                      <a16:colId xmlns:a16="http://schemas.microsoft.com/office/drawing/2014/main" val="1529105542"/>
                    </a:ext>
                  </a:extLst>
                </a:gridCol>
                <a:gridCol w="4052888">
                  <a:extLst>
                    <a:ext uri="{9D8B030D-6E8A-4147-A177-3AD203B41FA5}">
                      <a16:colId xmlns:a16="http://schemas.microsoft.com/office/drawing/2014/main" val="718849036"/>
                    </a:ext>
                  </a:extLst>
                </a:gridCol>
              </a:tblGrid>
              <a:tr h="370840">
                <a:tc>
                  <a:txBody>
                    <a:bodyPr/>
                    <a:lstStyle/>
                    <a:p>
                      <a:pPr algn="ctr"/>
                      <a:r>
                        <a:rPr lang="en-US" sz="2200" dirty="0"/>
                        <a:t>Earned</a:t>
                      </a:r>
                    </a:p>
                  </a:txBody>
                  <a:tcPr marL="100363" marR="100363" marT="50182" marB="50182"/>
                </a:tc>
                <a:tc>
                  <a:txBody>
                    <a:bodyPr/>
                    <a:lstStyle/>
                    <a:p>
                      <a:pPr algn="ctr"/>
                      <a:r>
                        <a:rPr lang="en-US" sz="2200" dirty="0"/>
                        <a:t>Unearned</a:t>
                      </a:r>
                    </a:p>
                  </a:txBody>
                  <a:tcPr marL="100363" marR="100363" marT="50182" marB="50182"/>
                </a:tc>
                <a:extLst>
                  <a:ext uri="{0D108BD9-81ED-4DB2-BD59-A6C34878D82A}">
                    <a16:rowId xmlns:a16="http://schemas.microsoft.com/office/drawing/2014/main" val="1568035419"/>
                  </a:ext>
                </a:extLst>
              </a:tr>
              <a:tr h="370840">
                <a:tc>
                  <a:txBody>
                    <a:bodyPr/>
                    <a:lstStyle/>
                    <a:p>
                      <a:r>
                        <a:rPr lang="en-US" sz="2200" dirty="0"/>
                        <a:t>Wages</a:t>
                      </a:r>
                    </a:p>
                  </a:txBody>
                  <a:tcPr marL="100363" marR="100363" marT="50182" marB="50182"/>
                </a:tc>
                <a:tc>
                  <a:txBody>
                    <a:bodyPr/>
                    <a:lstStyle/>
                    <a:p>
                      <a:r>
                        <a:rPr lang="en-US" sz="2200" dirty="0"/>
                        <a:t>SSA benefits</a:t>
                      </a:r>
                    </a:p>
                  </a:txBody>
                  <a:tcPr marL="100363" marR="100363" marT="50182" marB="50182"/>
                </a:tc>
                <a:extLst>
                  <a:ext uri="{0D108BD9-81ED-4DB2-BD59-A6C34878D82A}">
                    <a16:rowId xmlns:a16="http://schemas.microsoft.com/office/drawing/2014/main" val="2265663925"/>
                  </a:ext>
                </a:extLst>
              </a:tr>
              <a:tr h="370840">
                <a:tc>
                  <a:txBody>
                    <a:bodyPr/>
                    <a:lstStyle/>
                    <a:p>
                      <a:r>
                        <a:rPr lang="en-US" sz="2200" dirty="0"/>
                        <a:t>Net earnings from self-employment</a:t>
                      </a:r>
                    </a:p>
                  </a:txBody>
                  <a:tcPr marL="100363" marR="100363" marT="50182" marB="50182"/>
                </a:tc>
                <a:tc>
                  <a:txBody>
                    <a:bodyPr/>
                    <a:lstStyle/>
                    <a:p>
                      <a:r>
                        <a:rPr lang="en-US" sz="2200" dirty="0"/>
                        <a:t>Veterans</a:t>
                      </a:r>
                      <a:r>
                        <a:rPr lang="en-US" sz="2200" baseline="0" dirty="0"/>
                        <a:t> benefits</a:t>
                      </a:r>
                      <a:endParaRPr lang="en-US" sz="2200" dirty="0"/>
                    </a:p>
                  </a:txBody>
                  <a:tcPr marL="100363" marR="100363" marT="50182" marB="50182"/>
                </a:tc>
                <a:extLst>
                  <a:ext uri="{0D108BD9-81ED-4DB2-BD59-A6C34878D82A}">
                    <a16:rowId xmlns:a16="http://schemas.microsoft.com/office/drawing/2014/main" val="3294052096"/>
                  </a:ext>
                </a:extLst>
              </a:tr>
              <a:tr h="370840">
                <a:tc>
                  <a:txBody>
                    <a:bodyPr/>
                    <a:lstStyle/>
                    <a:p>
                      <a:r>
                        <a:rPr lang="en-US" sz="2200" dirty="0"/>
                        <a:t>Payment for services in sheltered workshop</a:t>
                      </a:r>
                    </a:p>
                  </a:txBody>
                  <a:tcPr marL="100363" marR="100363" marT="50182" marB="50182"/>
                </a:tc>
                <a:tc>
                  <a:txBody>
                    <a:bodyPr/>
                    <a:lstStyle/>
                    <a:p>
                      <a:r>
                        <a:rPr lang="en-US" sz="2200" dirty="0"/>
                        <a:t>Unemployment</a:t>
                      </a:r>
                      <a:r>
                        <a:rPr lang="en-US" sz="2200" baseline="0" dirty="0"/>
                        <a:t> benefits</a:t>
                      </a:r>
                      <a:endParaRPr lang="en-US" sz="2200" dirty="0"/>
                    </a:p>
                  </a:txBody>
                  <a:tcPr marL="100363" marR="100363" marT="50182" marB="50182"/>
                </a:tc>
                <a:extLst>
                  <a:ext uri="{0D108BD9-81ED-4DB2-BD59-A6C34878D82A}">
                    <a16:rowId xmlns:a16="http://schemas.microsoft.com/office/drawing/2014/main" val="2102423081"/>
                  </a:ext>
                </a:extLst>
              </a:tr>
              <a:tr h="370840">
                <a:tc>
                  <a:txBody>
                    <a:bodyPr/>
                    <a:lstStyle/>
                    <a:p>
                      <a:endParaRPr lang="en-US" sz="2200"/>
                    </a:p>
                  </a:txBody>
                  <a:tcPr marL="100363" marR="100363" marT="50182" marB="50182"/>
                </a:tc>
                <a:tc>
                  <a:txBody>
                    <a:bodyPr/>
                    <a:lstStyle/>
                    <a:p>
                      <a:r>
                        <a:rPr lang="en-US" sz="2200" dirty="0"/>
                        <a:t>Interests</a:t>
                      </a:r>
                    </a:p>
                  </a:txBody>
                  <a:tcPr marL="100363" marR="100363" marT="50182" marB="50182"/>
                </a:tc>
                <a:extLst>
                  <a:ext uri="{0D108BD9-81ED-4DB2-BD59-A6C34878D82A}">
                    <a16:rowId xmlns:a16="http://schemas.microsoft.com/office/drawing/2014/main" val="3227887307"/>
                  </a:ext>
                </a:extLst>
              </a:tr>
              <a:tr h="370840">
                <a:tc>
                  <a:txBody>
                    <a:bodyPr/>
                    <a:lstStyle/>
                    <a:p>
                      <a:endParaRPr lang="en-US" sz="2200"/>
                    </a:p>
                  </a:txBody>
                  <a:tcPr marL="100363" marR="100363" marT="50182" marB="50182"/>
                </a:tc>
                <a:tc>
                  <a:txBody>
                    <a:bodyPr/>
                    <a:lstStyle/>
                    <a:p>
                      <a:r>
                        <a:rPr lang="en-US" sz="2200" dirty="0"/>
                        <a:t>Pensions</a:t>
                      </a:r>
                    </a:p>
                  </a:txBody>
                  <a:tcPr marL="100363" marR="100363" marT="50182" marB="50182"/>
                </a:tc>
                <a:extLst>
                  <a:ext uri="{0D108BD9-81ED-4DB2-BD59-A6C34878D82A}">
                    <a16:rowId xmlns:a16="http://schemas.microsoft.com/office/drawing/2014/main" val="3228761615"/>
                  </a:ext>
                </a:extLst>
              </a:tr>
              <a:tr h="370840">
                <a:tc>
                  <a:txBody>
                    <a:bodyPr/>
                    <a:lstStyle/>
                    <a:p>
                      <a:endParaRPr lang="en-US" sz="2200" dirty="0"/>
                    </a:p>
                  </a:txBody>
                  <a:tcPr marL="100363" marR="100363" marT="50182" marB="50182"/>
                </a:tc>
                <a:tc>
                  <a:txBody>
                    <a:bodyPr/>
                    <a:lstStyle/>
                    <a:p>
                      <a:r>
                        <a:rPr lang="en-US" sz="2200" dirty="0"/>
                        <a:t>Cash from family/friends</a:t>
                      </a:r>
                    </a:p>
                  </a:txBody>
                  <a:tcPr marL="100363" marR="100363" marT="50182" marB="50182"/>
                </a:tc>
                <a:extLst>
                  <a:ext uri="{0D108BD9-81ED-4DB2-BD59-A6C34878D82A}">
                    <a16:rowId xmlns:a16="http://schemas.microsoft.com/office/drawing/2014/main" val="4233105869"/>
                  </a:ext>
                </a:extLst>
              </a:tr>
            </a:tbl>
          </a:graphicData>
        </a:graphic>
      </p:graphicFrame>
    </p:spTree>
    <p:extLst>
      <p:ext uri="{BB962C8B-B14F-4D97-AF65-F5344CB8AC3E}">
        <p14:creationId xmlns:p14="http://schemas.microsoft.com/office/powerpoint/2010/main" val="374430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31796"/>
            <a:ext cx="7886700" cy="587135"/>
          </a:xfrm>
        </p:spPr>
        <p:txBody>
          <a:bodyPr/>
          <a:lstStyle/>
          <a:p>
            <a:pPr lvl="0">
              <a:spcBef>
                <a:spcPts val="0"/>
              </a:spcBef>
            </a:pPr>
            <a:r>
              <a:rPr lang="en-US" sz="3600" dirty="0">
                <a:solidFill>
                  <a:srgbClr val="003366"/>
                </a:solidFill>
                <a:ea typeface="+mn-ea"/>
                <a:cs typeface="+mn-cs"/>
              </a:rPr>
              <a:t>Resources</a:t>
            </a:r>
            <a:endParaRPr lang="en-US" dirty="0"/>
          </a:p>
        </p:txBody>
      </p:sp>
      <p:sp>
        <p:nvSpPr>
          <p:cNvPr id="6" name="Content Placeholder 5"/>
          <p:cNvSpPr>
            <a:spLocks noGrp="1"/>
          </p:cNvSpPr>
          <p:nvPr>
            <p:ph idx="1"/>
          </p:nvPr>
        </p:nvSpPr>
        <p:spPr>
          <a:xfrm>
            <a:off x="628650" y="5146717"/>
            <a:ext cx="7886700" cy="316023"/>
          </a:xfrm>
        </p:spPr>
        <p:txBody>
          <a:bodyPr/>
          <a:lstStyle/>
          <a:p>
            <a:pPr lvl="0" algn="ctr">
              <a:spcBef>
                <a:spcPts val="0"/>
              </a:spcBef>
            </a:pPr>
            <a:r>
              <a:rPr lang="en-US" sz="1800" b="1" dirty="0">
                <a:solidFill>
                  <a:srgbClr val="003366"/>
                </a:solidFill>
              </a:rPr>
              <a:t>Individual Limit: $2,000 / Couples Limit: $3,000</a:t>
            </a:r>
          </a:p>
        </p:txBody>
      </p:sp>
      <p:graphicFrame>
        <p:nvGraphicFramePr>
          <p:cNvPr id="8" name="Table Placeholder 7" title="Table showing examples of included and excluded reources."/>
          <p:cNvGraphicFramePr>
            <a:graphicFrameLocks noGrp="1"/>
          </p:cNvGraphicFramePr>
          <p:nvPr>
            <p:ph type="tbl" sz="quarter" idx="10"/>
          </p:nvPr>
        </p:nvGraphicFramePr>
        <p:xfrm>
          <a:off x="500063" y="1111250"/>
          <a:ext cx="8155172" cy="3630785"/>
        </p:xfrm>
        <a:graphic>
          <a:graphicData uri="http://schemas.openxmlformats.org/drawingml/2006/table">
            <a:tbl>
              <a:tblPr firstRow="1" bandRow="1">
                <a:tableStyleId>{5C22544A-7EE6-4342-B048-85BDC9FD1C3A}</a:tableStyleId>
              </a:tblPr>
              <a:tblGrid>
                <a:gridCol w="4328748">
                  <a:extLst>
                    <a:ext uri="{9D8B030D-6E8A-4147-A177-3AD203B41FA5}">
                      <a16:colId xmlns:a16="http://schemas.microsoft.com/office/drawing/2014/main" val="164544814"/>
                    </a:ext>
                  </a:extLst>
                </a:gridCol>
                <a:gridCol w="3826424">
                  <a:extLst>
                    <a:ext uri="{9D8B030D-6E8A-4147-A177-3AD203B41FA5}">
                      <a16:colId xmlns:a16="http://schemas.microsoft.com/office/drawing/2014/main" val="2169140657"/>
                    </a:ext>
                  </a:extLst>
                </a:gridCol>
              </a:tblGrid>
              <a:tr h="391620">
                <a:tc>
                  <a:txBody>
                    <a:bodyPr/>
                    <a:lstStyle/>
                    <a:p>
                      <a:pPr algn="ctr"/>
                      <a:r>
                        <a:rPr lang="en-US" sz="2200" dirty="0"/>
                        <a:t>Included</a:t>
                      </a:r>
                      <a:r>
                        <a:rPr lang="en-US" sz="2200" baseline="0" dirty="0"/>
                        <a:t> Resources</a:t>
                      </a:r>
                      <a:endParaRPr lang="en-US" sz="2200" dirty="0"/>
                    </a:p>
                  </a:txBody>
                  <a:tcPr marL="100363" marR="100363" marT="50182" marB="50182"/>
                </a:tc>
                <a:tc>
                  <a:txBody>
                    <a:bodyPr/>
                    <a:lstStyle/>
                    <a:p>
                      <a:pPr algn="ctr"/>
                      <a:r>
                        <a:rPr lang="en-US" sz="2200" dirty="0"/>
                        <a:t>Excluded Resources</a:t>
                      </a:r>
                    </a:p>
                  </a:txBody>
                  <a:tcPr marL="100363" marR="100363" marT="50182" marB="50182"/>
                </a:tc>
                <a:extLst>
                  <a:ext uri="{0D108BD9-81ED-4DB2-BD59-A6C34878D82A}">
                    <a16:rowId xmlns:a16="http://schemas.microsoft.com/office/drawing/2014/main" val="2594397504"/>
                  </a:ext>
                </a:extLst>
              </a:tr>
              <a:tr h="446725">
                <a:tc>
                  <a:txBody>
                    <a:bodyPr/>
                    <a:lstStyle/>
                    <a:p>
                      <a:r>
                        <a:rPr lang="en-US" sz="2200" dirty="0"/>
                        <a:t>Bank Accounts (CDs, IRAs)</a:t>
                      </a:r>
                    </a:p>
                  </a:txBody>
                  <a:tcPr marL="100363" marR="100363" marT="50182" marB="50182"/>
                </a:tc>
                <a:tc>
                  <a:txBody>
                    <a:bodyPr/>
                    <a:lstStyle/>
                    <a:p>
                      <a:r>
                        <a:rPr lang="en-US" sz="2200" dirty="0"/>
                        <a:t>Home in which you live</a:t>
                      </a:r>
                    </a:p>
                  </a:txBody>
                  <a:tcPr marL="100363" marR="100363" marT="50182" marB="50182"/>
                </a:tc>
                <a:extLst>
                  <a:ext uri="{0D108BD9-81ED-4DB2-BD59-A6C34878D82A}">
                    <a16:rowId xmlns:a16="http://schemas.microsoft.com/office/drawing/2014/main" val="4175390465"/>
                  </a:ext>
                </a:extLst>
              </a:tr>
              <a:tr h="470520">
                <a:tc>
                  <a:txBody>
                    <a:bodyPr/>
                    <a:lstStyle/>
                    <a:p>
                      <a:r>
                        <a:rPr lang="en-US" sz="2200" dirty="0"/>
                        <a:t>Stocks,</a:t>
                      </a:r>
                      <a:r>
                        <a:rPr lang="en-US" sz="2200" baseline="0" dirty="0"/>
                        <a:t> Bonds, 401Ks (Liquid Assets)</a:t>
                      </a:r>
                      <a:endParaRPr lang="en-US" sz="2200" dirty="0"/>
                    </a:p>
                  </a:txBody>
                  <a:tcPr marL="100363" marR="100363" marT="50182" marB="50182"/>
                </a:tc>
                <a:tc>
                  <a:txBody>
                    <a:bodyPr/>
                    <a:lstStyle/>
                    <a:p>
                      <a:r>
                        <a:rPr lang="en-US" sz="2200" dirty="0"/>
                        <a:t>First</a:t>
                      </a:r>
                      <a:r>
                        <a:rPr lang="en-US" sz="2200" baseline="0" dirty="0"/>
                        <a:t> car</a:t>
                      </a:r>
                      <a:endParaRPr lang="en-US" sz="2200" dirty="0"/>
                    </a:p>
                  </a:txBody>
                  <a:tcPr marL="100363" marR="100363" marT="50182" marB="50182"/>
                </a:tc>
                <a:extLst>
                  <a:ext uri="{0D108BD9-81ED-4DB2-BD59-A6C34878D82A}">
                    <a16:rowId xmlns:a16="http://schemas.microsoft.com/office/drawing/2014/main" val="401067975"/>
                  </a:ext>
                </a:extLst>
              </a:tr>
              <a:tr h="433247">
                <a:tc>
                  <a:txBody>
                    <a:bodyPr/>
                    <a:lstStyle/>
                    <a:p>
                      <a:r>
                        <a:rPr lang="en-US" sz="2200" dirty="0"/>
                        <a:t>Second Car</a:t>
                      </a:r>
                    </a:p>
                  </a:txBody>
                  <a:tcPr marL="100363" marR="100363" marT="50182" marB="50182"/>
                </a:tc>
                <a:tc>
                  <a:txBody>
                    <a:bodyPr/>
                    <a:lstStyle/>
                    <a:p>
                      <a:r>
                        <a:rPr lang="en-US" sz="2200" dirty="0"/>
                        <a:t>Burial plots</a:t>
                      </a:r>
                      <a:r>
                        <a:rPr lang="en-US" sz="2200" baseline="0" dirty="0"/>
                        <a:t> for self &amp; family</a:t>
                      </a:r>
                      <a:endParaRPr lang="en-US" sz="2200" dirty="0"/>
                    </a:p>
                  </a:txBody>
                  <a:tcPr marL="100363" marR="100363" marT="50182" marB="50182"/>
                </a:tc>
                <a:extLst>
                  <a:ext uri="{0D108BD9-81ED-4DB2-BD59-A6C34878D82A}">
                    <a16:rowId xmlns:a16="http://schemas.microsoft.com/office/drawing/2014/main" val="2373402916"/>
                  </a:ext>
                </a:extLst>
              </a:tr>
              <a:tr h="446568">
                <a:tc>
                  <a:txBody>
                    <a:bodyPr/>
                    <a:lstStyle/>
                    <a:p>
                      <a:r>
                        <a:rPr lang="en-US" sz="2200" dirty="0"/>
                        <a:t>Life</a:t>
                      </a:r>
                      <a:r>
                        <a:rPr lang="en-US" sz="2200" baseline="0" dirty="0"/>
                        <a:t> Insurance</a:t>
                      </a:r>
                      <a:endParaRPr lang="en-US" sz="2200" dirty="0"/>
                    </a:p>
                  </a:txBody>
                  <a:tcPr marL="100363" marR="100363" marT="50182" marB="50182"/>
                </a:tc>
                <a:tc>
                  <a:txBody>
                    <a:bodyPr/>
                    <a:lstStyle/>
                    <a:p>
                      <a:r>
                        <a:rPr lang="en-US" sz="2200" dirty="0"/>
                        <a:t>Some resources set aside</a:t>
                      </a:r>
                      <a:r>
                        <a:rPr lang="en-US" sz="2200" baseline="0" dirty="0"/>
                        <a:t> for burial</a:t>
                      </a:r>
                      <a:endParaRPr lang="en-US" sz="2200" dirty="0"/>
                    </a:p>
                  </a:txBody>
                  <a:tcPr marL="100363" marR="100363" marT="50182" marB="50182"/>
                </a:tc>
                <a:extLst>
                  <a:ext uri="{0D108BD9-81ED-4DB2-BD59-A6C34878D82A}">
                    <a16:rowId xmlns:a16="http://schemas.microsoft.com/office/drawing/2014/main" val="1868568031"/>
                  </a:ext>
                </a:extLst>
              </a:tr>
              <a:tr h="698918">
                <a:tc>
                  <a:txBody>
                    <a:bodyPr/>
                    <a:lstStyle/>
                    <a:p>
                      <a:r>
                        <a:rPr lang="en-US" sz="2200" dirty="0"/>
                        <a:t>Property other than where</a:t>
                      </a:r>
                      <a:r>
                        <a:rPr lang="en-US" sz="2200" baseline="0" dirty="0"/>
                        <a:t> you live</a:t>
                      </a:r>
                      <a:endParaRPr lang="en-US" sz="2200" dirty="0"/>
                    </a:p>
                  </a:txBody>
                  <a:tcPr marL="100363" marR="100363" marT="50182" marB="50182"/>
                </a:tc>
                <a:tc>
                  <a:txBody>
                    <a:bodyPr/>
                    <a:lstStyle/>
                    <a:p>
                      <a:endParaRPr lang="en-US" sz="2200" dirty="0"/>
                    </a:p>
                  </a:txBody>
                  <a:tcPr marL="100363" marR="100363" marT="50182" marB="50182"/>
                </a:tc>
                <a:extLst>
                  <a:ext uri="{0D108BD9-81ED-4DB2-BD59-A6C34878D82A}">
                    <a16:rowId xmlns:a16="http://schemas.microsoft.com/office/drawing/2014/main" val="4128091890"/>
                  </a:ext>
                </a:extLst>
              </a:tr>
            </a:tbl>
          </a:graphicData>
        </a:graphic>
      </p:graphicFrame>
    </p:spTree>
    <p:extLst>
      <p:ext uri="{BB962C8B-B14F-4D97-AF65-F5344CB8AC3E}">
        <p14:creationId xmlns:p14="http://schemas.microsoft.com/office/powerpoint/2010/main" val="4100797522"/>
      </p:ext>
    </p:extLst>
  </p:cSld>
  <p:clrMapOvr>
    <a:masterClrMapping/>
  </p:clrMapOvr>
</p:sld>
</file>

<file path=ppt/theme/theme1.xml><?xml version="1.0" encoding="utf-8"?>
<a:theme xmlns:a="http://schemas.openxmlformats.org/drawingml/2006/main" name="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388FFBEC97244E835E6710D2B87BBC" ma:contentTypeVersion="1" ma:contentTypeDescription="Create a new document." ma:contentTypeScope="" ma:versionID="92f09e68ea23924d12977834acc25fe5">
  <xsd:schema xmlns:xsd="http://www.w3.org/2001/XMLSchema" xmlns:xs="http://www.w3.org/2001/XMLSchema" xmlns:p="http://schemas.microsoft.com/office/2006/metadata/properties" xmlns:ns2="c62bb8e0-f78f-42f4-b830-8fcded7f6a2b" targetNamespace="http://schemas.microsoft.com/office/2006/metadata/properties" ma:root="true" ma:fieldsID="c8871ddf9738d3cb5cd80f6bb58fed53" ns2:_="">
    <xsd:import namespace="c62bb8e0-f78f-42f4-b830-8fcded7f6a2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bb8e0-f78f-42f4-b830-8fcded7f6a2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92CF83-2D7E-42EC-B49B-AF3BDEE80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bb8e0-f78f-42f4-b830-8fcded7f6a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07D156-053D-4831-B32E-3C814154AA72}">
  <ds:schemaRefs>
    <ds:schemaRef ds:uri="http://schemas.microsoft.com/sharepoint/v3/contenttype/forms"/>
  </ds:schemaRefs>
</ds:datastoreItem>
</file>

<file path=customXml/itemProps3.xml><?xml version="1.0" encoding="utf-8"?>
<ds:datastoreItem xmlns:ds="http://schemas.openxmlformats.org/officeDocument/2006/customXml" ds:itemID="{76C1D150-B45C-4469-AD4B-55248EA5D732}">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c62bb8e0-f78f-42f4-b830-8fcded7f6a2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20-046PPT_Master Copy English UPP from SharePoint 9-8-2020</Template>
  <TotalTime>7485</TotalTime>
  <Words>5875</Words>
  <Application>Microsoft Office PowerPoint</Application>
  <PresentationFormat>On-screen Show (4:3)</PresentationFormat>
  <Paragraphs>460</Paragraphs>
  <Slides>37</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Georgia</vt:lpstr>
      <vt:lpstr>Helvetica</vt:lpstr>
      <vt:lpstr>Times</vt:lpstr>
      <vt:lpstr>Times New Roman</vt:lpstr>
      <vt:lpstr>Wingdings</vt:lpstr>
      <vt:lpstr>UPP Template</vt:lpstr>
      <vt:lpstr>Social Security:  With You Through Life’s Journey…</vt:lpstr>
      <vt:lpstr>We’re With You If The Unexpected Happens</vt:lpstr>
      <vt:lpstr>Social Security Disability Insurance (SSDI)</vt:lpstr>
      <vt:lpstr>Supplemental Security Income (SSI)</vt:lpstr>
      <vt:lpstr>SSDI vs. SSI</vt:lpstr>
      <vt:lpstr>Requirements for Getting SSI</vt:lpstr>
      <vt:lpstr>Requirements for Getting SSI</vt:lpstr>
      <vt:lpstr>Income</vt:lpstr>
      <vt:lpstr>Resources</vt:lpstr>
      <vt:lpstr>Living Arrangements</vt:lpstr>
      <vt:lpstr>SSI Determination for Children Turning 18</vt:lpstr>
      <vt:lpstr>Definition of Disability - Adult</vt:lpstr>
      <vt:lpstr>SSI and Age 18 Foster Children</vt:lpstr>
      <vt:lpstr>SSI &amp; Homeless</vt:lpstr>
      <vt:lpstr>When should I apply for disability benefits?</vt:lpstr>
      <vt:lpstr>How to Apply for SSI (Adult)</vt:lpstr>
      <vt:lpstr>SSI: What Happens Next?</vt:lpstr>
      <vt:lpstr>How is a Disability Determination Made? </vt:lpstr>
      <vt:lpstr>Reporting Responsibilities Under SSI</vt:lpstr>
      <vt:lpstr>What to Report Under SSI</vt:lpstr>
      <vt:lpstr>You need to tell Social Security if…</vt:lpstr>
      <vt:lpstr>Disagree With The Medical Decision?</vt:lpstr>
      <vt:lpstr>Advance Designation of Representative Payees</vt:lpstr>
      <vt:lpstr>The Ticket to Work Program</vt:lpstr>
      <vt:lpstr>Earned Income Exclusion</vt:lpstr>
      <vt:lpstr>Student Earned Income Exclusion (SEIE)</vt:lpstr>
      <vt:lpstr>Social Security Website</vt:lpstr>
      <vt:lpstr>my Social Security</vt:lpstr>
      <vt:lpstr>my Social Security Services</vt:lpstr>
      <vt:lpstr>my Social Security Services</vt:lpstr>
      <vt:lpstr>Social Security Statement</vt:lpstr>
      <vt:lpstr>Social Securiaaty Statement</vt:lpstr>
      <vt:lpstr>Enhanced Security for your  my Social Security Account</vt:lpstr>
      <vt:lpstr>my Social Security</vt:lpstr>
      <vt:lpstr>Follow Us on Social Media!</vt:lpstr>
      <vt:lpstr>We’re With You Through Life’s Journey</vt:lpstr>
      <vt:lpstr>Q&amp;A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Security:  With You Through Life’s Journey…</dc:title>
  <dc:subject>Universal PowerPoint</dc:subject>
  <dc:creator>Social Security Administration</dc:creator>
  <cp:keywords>SSA OCOMM OSDC, Universal PowerPoint, Public Outreach</cp:keywords>
  <dc:description>22-001PPT</dc:description>
  <cp:lastModifiedBy>Feliciano, Sabrina</cp:lastModifiedBy>
  <cp:revision>142</cp:revision>
  <cp:lastPrinted>2020-02-10T14:21:59Z</cp:lastPrinted>
  <dcterms:created xsi:type="dcterms:W3CDTF">2020-09-16T10:20:53Z</dcterms:created>
  <dcterms:modified xsi:type="dcterms:W3CDTF">2021-10-25T15:10:25Z</dcterms:modified>
  <cp:category>Public Outreach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0x01010058388FFBEC97244E835E6710D2B87BBC</vt:lpwstr>
  </property>
  <property fmtid="{D5CDD505-2E9C-101B-9397-08002B2CF9AE}" pid="3" name="_NewReviewCycle">
    <vt:lpwstr/>
  </property>
  <property fmtid="{D5CDD505-2E9C-101B-9397-08002B2CF9AE}" pid="4" name="_AdHocReviewCycleID">
    <vt:i4>1312954597</vt:i4>
  </property>
  <property fmtid="{D5CDD505-2E9C-101B-9397-08002B2CF9AE}" pid="5" name="_EmailSubject">
    <vt:lpwstr>[EXTERNAL]   Presentation on SSI  10/25/21</vt:lpwstr>
  </property>
  <property fmtid="{D5CDD505-2E9C-101B-9397-08002B2CF9AE}" pid="6" name="_AuthorEmail">
    <vt:lpwstr>Sabrina.Feliciano@ssa.gov</vt:lpwstr>
  </property>
  <property fmtid="{D5CDD505-2E9C-101B-9397-08002B2CF9AE}" pid="7" name="_AuthorEmailDisplayName">
    <vt:lpwstr>Feliciano, Sabrina</vt:lpwstr>
  </property>
</Properties>
</file>